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470" r:id="rId2"/>
  </p:sldMasterIdLst>
  <p:notesMasterIdLst>
    <p:notesMasterId r:id="rId35"/>
  </p:notesMasterIdLst>
  <p:sldIdLst>
    <p:sldId id="261" r:id="rId3"/>
    <p:sldId id="347" r:id="rId4"/>
    <p:sldId id="336" r:id="rId5"/>
    <p:sldId id="394" r:id="rId6"/>
    <p:sldId id="337" r:id="rId7"/>
    <p:sldId id="396" r:id="rId8"/>
    <p:sldId id="397" r:id="rId9"/>
    <p:sldId id="398" r:id="rId10"/>
    <p:sldId id="340" r:id="rId11"/>
    <p:sldId id="338" r:id="rId12"/>
    <p:sldId id="390" r:id="rId13"/>
    <p:sldId id="339" r:id="rId14"/>
    <p:sldId id="391" r:id="rId15"/>
    <p:sldId id="400" r:id="rId16"/>
    <p:sldId id="399" r:id="rId17"/>
    <p:sldId id="388" r:id="rId18"/>
    <p:sldId id="371" r:id="rId19"/>
    <p:sldId id="372" r:id="rId20"/>
    <p:sldId id="403" r:id="rId21"/>
    <p:sldId id="373" r:id="rId22"/>
    <p:sldId id="367" r:id="rId23"/>
    <p:sldId id="387" r:id="rId24"/>
    <p:sldId id="377" r:id="rId25"/>
    <p:sldId id="378" r:id="rId26"/>
    <p:sldId id="379" r:id="rId27"/>
    <p:sldId id="380" r:id="rId28"/>
    <p:sldId id="381" r:id="rId29"/>
    <p:sldId id="382" r:id="rId30"/>
    <p:sldId id="383" r:id="rId31"/>
    <p:sldId id="401" r:id="rId32"/>
    <p:sldId id="385" r:id="rId33"/>
    <p:sldId id="386" r:id="rId34"/>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7B21"/>
    <a:srgbClr val="008000"/>
    <a:srgbClr val="FFFFFF"/>
    <a:srgbClr val="D5D7D7"/>
    <a:srgbClr val="068D3D"/>
    <a:srgbClr val="059033"/>
    <a:srgbClr val="007A06"/>
    <a:srgbClr val="0B8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75" autoAdjust="0"/>
    <p:restoredTop sz="94458" autoAdjust="0"/>
  </p:normalViewPr>
  <p:slideViewPr>
    <p:cSldViewPr>
      <p:cViewPr varScale="1">
        <p:scale>
          <a:sx n="109" d="100"/>
          <a:sy n="109" d="100"/>
        </p:scale>
        <p:origin x="1980"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eaLnBrk="1" hangingPunct="1">
              <a:defRPr sz="1200"/>
            </a:lvl1pPr>
          </a:lstStyle>
          <a:p>
            <a:pPr>
              <a:defRPr/>
            </a:pPr>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eaLnBrk="1" hangingPunct="1">
              <a:defRPr sz="1200"/>
            </a:lvl1pPr>
          </a:lstStyle>
          <a:p>
            <a:pPr>
              <a:defRPr/>
            </a:pPr>
            <a:fld id="{ABAA510A-0F19-4291-9892-ED2F4366A522}" type="datetimeFigureOut">
              <a:rPr lang="en-US"/>
              <a:pPr>
                <a:defRPr/>
              </a:pPr>
              <a:t>8/17/2018</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700088" y="4416425"/>
            <a:ext cx="5610225" cy="4183063"/>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eaLnBrk="1" hangingPunct="1">
              <a:defRPr sz="1200"/>
            </a:lvl1pPr>
          </a:lstStyle>
          <a:p>
            <a:pPr>
              <a:defRPr/>
            </a:pPr>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7ACD113-150F-4B44-821D-B5D2FAFE9135}" type="slidenum">
              <a:rPr lang="en-US" altLang="en-US"/>
              <a:pPr>
                <a:defRPr/>
              </a:pPr>
              <a:t>‹#›</a:t>
            </a:fld>
            <a:endParaRPr lang="en-US" altLang="en-US" dirty="0"/>
          </a:p>
        </p:txBody>
      </p:sp>
    </p:spTree>
    <p:extLst>
      <p:ext uri="{BB962C8B-B14F-4D97-AF65-F5344CB8AC3E}">
        <p14:creationId xmlns:p14="http://schemas.microsoft.com/office/powerpoint/2010/main" val="28117494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01D0C8-55C7-4224-AA0D-BB13F1693B5F}" type="slidenum">
              <a:rPr lang="en-US" altLang="en-US" smtClean="0"/>
              <a:pPr/>
              <a:t>1</a:t>
            </a:fld>
            <a:endParaRPr lang="en-US" altLang="en-US" dirty="0" smtClean="0"/>
          </a:p>
        </p:txBody>
      </p:sp>
    </p:spTree>
    <p:extLst>
      <p:ext uri="{BB962C8B-B14F-4D97-AF65-F5344CB8AC3E}">
        <p14:creationId xmlns:p14="http://schemas.microsoft.com/office/powerpoint/2010/main" val="2959582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F1E93C3-AE8B-4678-92BF-A4A187748F5E}" type="slidenum">
              <a:rPr lang="en-US" altLang="en-US" smtClean="0"/>
              <a:pPr/>
              <a:t>17</a:t>
            </a:fld>
            <a:endParaRPr lang="en-US" altLang="en-US" dirty="0" smtClean="0"/>
          </a:p>
        </p:txBody>
      </p:sp>
    </p:spTree>
    <p:extLst>
      <p:ext uri="{BB962C8B-B14F-4D97-AF65-F5344CB8AC3E}">
        <p14:creationId xmlns:p14="http://schemas.microsoft.com/office/powerpoint/2010/main" val="233688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F1E93C3-AE8B-4678-92BF-A4A187748F5E}" type="slidenum">
              <a:rPr lang="en-US" altLang="en-US" smtClean="0"/>
              <a:pPr/>
              <a:t>18</a:t>
            </a:fld>
            <a:endParaRPr lang="en-US" altLang="en-US" dirty="0" smtClean="0"/>
          </a:p>
        </p:txBody>
      </p:sp>
    </p:spTree>
    <p:extLst>
      <p:ext uri="{BB962C8B-B14F-4D97-AF65-F5344CB8AC3E}">
        <p14:creationId xmlns:p14="http://schemas.microsoft.com/office/powerpoint/2010/main" val="3152432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F1E93C3-AE8B-4678-92BF-A4A187748F5E}" type="slidenum">
              <a:rPr lang="en-US" altLang="en-US" smtClean="0"/>
              <a:pPr/>
              <a:t>19</a:t>
            </a:fld>
            <a:endParaRPr lang="en-US" altLang="en-US" dirty="0" smtClean="0"/>
          </a:p>
        </p:txBody>
      </p:sp>
    </p:spTree>
    <p:extLst>
      <p:ext uri="{BB962C8B-B14F-4D97-AF65-F5344CB8AC3E}">
        <p14:creationId xmlns:p14="http://schemas.microsoft.com/office/powerpoint/2010/main" val="387356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F1E93C3-AE8B-4678-92BF-A4A187748F5E}" type="slidenum">
              <a:rPr lang="en-US" altLang="en-US" smtClean="0"/>
              <a:pPr/>
              <a:t>20</a:t>
            </a:fld>
            <a:endParaRPr lang="en-US" altLang="en-US" dirty="0" smtClean="0"/>
          </a:p>
        </p:txBody>
      </p:sp>
    </p:spTree>
    <p:extLst>
      <p:ext uri="{BB962C8B-B14F-4D97-AF65-F5344CB8AC3E}">
        <p14:creationId xmlns:p14="http://schemas.microsoft.com/office/powerpoint/2010/main" val="202026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172CE22-85A2-4A62-83D6-7798CD8D5F5D}" type="slidenum">
              <a:rPr lang="en-US" altLang="en-US" smtClean="0"/>
              <a:pPr/>
              <a:t>21</a:t>
            </a:fld>
            <a:endParaRPr lang="en-US" altLang="en-US" dirty="0" smtClean="0"/>
          </a:p>
        </p:txBody>
      </p:sp>
    </p:spTree>
    <p:extLst>
      <p:ext uri="{BB962C8B-B14F-4D97-AF65-F5344CB8AC3E}">
        <p14:creationId xmlns:p14="http://schemas.microsoft.com/office/powerpoint/2010/main" val="375011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172CE22-85A2-4A62-83D6-7798CD8D5F5D}" type="slidenum">
              <a:rPr lang="en-US" altLang="en-US" smtClean="0"/>
              <a:pPr/>
              <a:t>22</a:t>
            </a:fld>
            <a:endParaRPr lang="en-US" altLang="en-US" dirty="0" smtClean="0"/>
          </a:p>
        </p:txBody>
      </p:sp>
    </p:spTree>
    <p:extLst>
      <p:ext uri="{BB962C8B-B14F-4D97-AF65-F5344CB8AC3E}">
        <p14:creationId xmlns:p14="http://schemas.microsoft.com/office/powerpoint/2010/main" val="2908161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35844"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4B9343E-1C5F-4806-AF1D-3EFAA108170F}" type="slidenum">
              <a:rPr lang="en-US" altLang="en-US" smtClean="0"/>
              <a:pPr/>
              <a:t>23</a:t>
            </a:fld>
            <a:endParaRPr lang="en-US" altLang="en-US" dirty="0" smtClean="0"/>
          </a:p>
        </p:txBody>
      </p:sp>
      <p:sp>
        <p:nvSpPr>
          <p:cNvPr id="35845" name="Date Placeholder 2"/>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B582AF5-5B8B-4E5C-8F3C-0E105ED75520}" type="datetime6">
              <a:rPr lang="en-US" altLang="en-US" smtClean="0"/>
              <a:pPr/>
              <a:t>August 18</a:t>
            </a:fld>
            <a:endParaRPr lang="en-US" altLang="en-US" dirty="0" smtClean="0"/>
          </a:p>
        </p:txBody>
      </p:sp>
    </p:spTree>
    <p:extLst>
      <p:ext uri="{BB962C8B-B14F-4D97-AF65-F5344CB8AC3E}">
        <p14:creationId xmlns:p14="http://schemas.microsoft.com/office/powerpoint/2010/main" val="3958502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39940"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B3203F2-B3B5-499D-984C-4E6FE9FC2893}" type="slidenum">
              <a:rPr lang="en-US" altLang="en-US" smtClean="0"/>
              <a:pPr/>
              <a:t>25</a:t>
            </a:fld>
            <a:endParaRPr lang="en-US" altLang="en-US" dirty="0" smtClean="0"/>
          </a:p>
        </p:txBody>
      </p:sp>
      <p:sp>
        <p:nvSpPr>
          <p:cNvPr id="39941" name="Date Placeholder 2"/>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149062C-EB0B-481C-AEB1-56F7EBC134AC}" type="datetime6">
              <a:rPr lang="en-US" altLang="en-US" smtClean="0"/>
              <a:pPr/>
              <a:t>August 18</a:t>
            </a:fld>
            <a:endParaRPr lang="en-US" altLang="en-US" dirty="0" smtClean="0"/>
          </a:p>
        </p:txBody>
      </p:sp>
    </p:spTree>
    <p:extLst>
      <p:ext uri="{BB962C8B-B14F-4D97-AF65-F5344CB8AC3E}">
        <p14:creationId xmlns:p14="http://schemas.microsoft.com/office/powerpoint/2010/main" val="1753760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I Got Started in Business                    c39f2d3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Students have the opportunity to add to their e-portfolio by reflecting on their experience in attending your session. The invite codes below will provide the students with access to your community as a Career Connect session. On the entry page in their e-portfolio, there is a section at the bottom called “communities.” If a student clicks on the “+” in that section, they will be able to enter the invite code and join the community. Once there, they will find instructions regarding how to reflect on their experience in your session.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988994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8132"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B672B62-6496-4F9B-8665-A660915ADD94}" type="slidenum">
              <a:rPr lang="en-US" altLang="en-US" smtClean="0"/>
              <a:pPr/>
              <a:t>31</a:t>
            </a:fld>
            <a:endParaRPr lang="en-US" altLang="en-US" dirty="0" smtClean="0"/>
          </a:p>
        </p:txBody>
      </p:sp>
      <p:sp>
        <p:nvSpPr>
          <p:cNvPr id="48133" name="Date Placeholder 2"/>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40B2CD7-7562-46D5-9471-5FF38328A95F}" type="datetime6">
              <a:rPr lang="en-US" altLang="en-US" smtClean="0"/>
              <a:pPr/>
              <a:t>August 18</a:t>
            </a:fld>
            <a:endParaRPr lang="en-US" altLang="en-US" dirty="0" smtClean="0"/>
          </a:p>
        </p:txBody>
      </p:sp>
    </p:spTree>
    <p:extLst>
      <p:ext uri="{BB962C8B-B14F-4D97-AF65-F5344CB8AC3E}">
        <p14:creationId xmlns:p14="http://schemas.microsoft.com/office/powerpoint/2010/main" val="4272678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973E3A0-D572-44AE-BF59-4FFD0422EAAB}" type="slidenum">
              <a:rPr lang="en-US" altLang="en-US" smtClean="0"/>
              <a:pPr/>
              <a:t>2</a:t>
            </a:fld>
            <a:endParaRPr lang="en-US" altLang="en-US" dirty="0" smtClean="0"/>
          </a:p>
        </p:txBody>
      </p:sp>
    </p:spTree>
    <p:extLst>
      <p:ext uri="{BB962C8B-B14F-4D97-AF65-F5344CB8AC3E}">
        <p14:creationId xmlns:p14="http://schemas.microsoft.com/office/powerpoint/2010/main" val="4012354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50180"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A5A9E64-231E-4333-8C95-C9EBEDCD0E3B}" type="slidenum">
              <a:rPr lang="en-US" altLang="en-US" smtClean="0"/>
              <a:pPr/>
              <a:t>32</a:t>
            </a:fld>
            <a:endParaRPr lang="en-US" altLang="en-US" dirty="0" smtClean="0"/>
          </a:p>
        </p:txBody>
      </p:sp>
      <p:sp>
        <p:nvSpPr>
          <p:cNvPr id="50181" name="Date Placeholder 2"/>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1A57399-F95F-4772-B303-4F6AA4854794}" type="datetime6">
              <a:rPr lang="en-US" altLang="en-US" smtClean="0"/>
              <a:pPr/>
              <a:t>August 18</a:t>
            </a:fld>
            <a:endParaRPr lang="en-US" altLang="en-US" dirty="0" smtClean="0"/>
          </a:p>
        </p:txBody>
      </p:sp>
    </p:spTree>
    <p:extLst>
      <p:ext uri="{BB962C8B-B14F-4D97-AF65-F5344CB8AC3E}">
        <p14:creationId xmlns:p14="http://schemas.microsoft.com/office/powerpoint/2010/main" val="204100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405F579-28D5-45C8-8AF7-5F18D8F5078A}" type="slidenum">
              <a:rPr lang="en-US" altLang="en-US" smtClean="0"/>
              <a:pPr/>
              <a:t>3</a:t>
            </a:fld>
            <a:endParaRPr lang="en-US" altLang="en-US" dirty="0" smtClean="0"/>
          </a:p>
        </p:txBody>
      </p:sp>
    </p:spTree>
    <p:extLst>
      <p:ext uri="{BB962C8B-B14F-4D97-AF65-F5344CB8AC3E}">
        <p14:creationId xmlns:p14="http://schemas.microsoft.com/office/powerpoint/2010/main" val="129680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E3C6F15-697B-4CDA-B8DF-332C6C6694BD}" type="slidenum">
              <a:rPr lang="en-US" altLang="en-US" smtClean="0"/>
              <a:pPr/>
              <a:t>5</a:t>
            </a:fld>
            <a:endParaRPr lang="en-US" altLang="en-US" dirty="0" smtClean="0"/>
          </a:p>
        </p:txBody>
      </p:sp>
    </p:spTree>
    <p:extLst>
      <p:ext uri="{BB962C8B-B14F-4D97-AF65-F5344CB8AC3E}">
        <p14:creationId xmlns:p14="http://schemas.microsoft.com/office/powerpoint/2010/main" val="21862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F1E93C3-AE8B-4678-92BF-A4A187748F5E}" type="slidenum">
              <a:rPr lang="en-US" altLang="en-US" smtClean="0"/>
              <a:pPr/>
              <a:t>9</a:t>
            </a:fld>
            <a:endParaRPr lang="en-US" altLang="en-US" dirty="0" smtClean="0"/>
          </a:p>
        </p:txBody>
      </p:sp>
    </p:spTree>
    <p:extLst>
      <p:ext uri="{BB962C8B-B14F-4D97-AF65-F5344CB8AC3E}">
        <p14:creationId xmlns:p14="http://schemas.microsoft.com/office/powerpoint/2010/main" val="379522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240AF46-12B0-4706-8E3D-BFF123AE4ABA}" type="slidenum">
              <a:rPr lang="en-US" altLang="en-US" smtClean="0"/>
              <a:pPr/>
              <a:t>10</a:t>
            </a:fld>
            <a:endParaRPr lang="en-US" altLang="en-US" dirty="0" smtClean="0"/>
          </a:p>
        </p:txBody>
      </p:sp>
    </p:spTree>
    <p:extLst>
      <p:ext uri="{BB962C8B-B14F-4D97-AF65-F5344CB8AC3E}">
        <p14:creationId xmlns:p14="http://schemas.microsoft.com/office/powerpoint/2010/main" val="406658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F1E93C3-AE8B-4678-92BF-A4A187748F5E}" type="slidenum">
              <a:rPr lang="en-US" altLang="en-US" smtClean="0"/>
              <a:pPr/>
              <a:t>11</a:t>
            </a:fld>
            <a:endParaRPr lang="en-US" altLang="en-US" dirty="0" smtClean="0"/>
          </a:p>
        </p:txBody>
      </p:sp>
    </p:spTree>
    <p:extLst>
      <p:ext uri="{BB962C8B-B14F-4D97-AF65-F5344CB8AC3E}">
        <p14:creationId xmlns:p14="http://schemas.microsoft.com/office/powerpoint/2010/main" val="67549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D652DD7-322C-4806-9210-0D85B91BE892}" type="slidenum">
              <a:rPr lang="en-US" altLang="en-US" smtClean="0"/>
              <a:pPr/>
              <a:t>12</a:t>
            </a:fld>
            <a:endParaRPr lang="en-US" altLang="en-US" dirty="0" smtClean="0"/>
          </a:p>
        </p:txBody>
      </p:sp>
    </p:spTree>
    <p:extLst>
      <p:ext uri="{BB962C8B-B14F-4D97-AF65-F5344CB8AC3E}">
        <p14:creationId xmlns:p14="http://schemas.microsoft.com/office/powerpoint/2010/main" val="53538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F1E93C3-AE8B-4678-92BF-A4A187748F5E}" type="slidenum">
              <a:rPr lang="en-US" altLang="en-US" smtClean="0"/>
              <a:pPr/>
              <a:t>16</a:t>
            </a:fld>
            <a:endParaRPr lang="en-US" altLang="en-US" dirty="0" smtClean="0"/>
          </a:p>
        </p:txBody>
      </p:sp>
    </p:spTree>
    <p:extLst>
      <p:ext uri="{BB962C8B-B14F-4D97-AF65-F5344CB8AC3E}">
        <p14:creationId xmlns:p14="http://schemas.microsoft.com/office/powerpoint/2010/main" val="1760524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C6A2568-FC08-4BC4-B636-8E41061EE4B8}" type="datetimeFigureOut">
              <a:rPr lang="en-US"/>
              <a:pPr>
                <a:defRPr/>
              </a:pPr>
              <a:t>8/17/2018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BBDCDC6-4B6B-477A-9448-1FE9D5AB39AA}" type="slidenum">
              <a:rPr lang="en-US" altLang="en-US"/>
              <a:pPr>
                <a:defRPr/>
              </a:pPr>
              <a:t>‹#›</a:t>
            </a:fld>
            <a:endParaRPr lang="en-US" altLang="en-US" dirty="0"/>
          </a:p>
        </p:txBody>
      </p:sp>
    </p:spTree>
    <p:extLst>
      <p:ext uri="{BB962C8B-B14F-4D97-AF65-F5344CB8AC3E}">
        <p14:creationId xmlns:p14="http://schemas.microsoft.com/office/powerpoint/2010/main" val="2562853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ED6B33A-5075-496D-A2B8-A5815B294BEB}" type="datetimeFigureOut">
              <a:rPr lang="en-US"/>
              <a:pPr>
                <a:defRPr/>
              </a:pPr>
              <a:t>8/17/2018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72EC160-4636-42A6-8B1F-2EB0750C916B}" type="slidenum">
              <a:rPr lang="en-US" altLang="en-US"/>
              <a:pPr>
                <a:defRPr/>
              </a:pPr>
              <a:t>‹#›</a:t>
            </a:fld>
            <a:endParaRPr lang="en-US" altLang="en-US" dirty="0"/>
          </a:p>
        </p:txBody>
      </p:sp>
    </p:spTree>
    <p:extLst>
      <p:ext uri="{BB962C8B-B14F-4D97-AF65-F5344CB8AC3E}">
        <p14:creationId xmlns:p14="http://schemas.microsoft.com/office/powerpoint/2010/main" val="1959740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0B30A24-D5B2-49EE-9A59-110DA1049661}" type="datetimeFigureOut">
              <a:rPr lang="en-US"/>
              <a:pPr>
                <a:defRPr/>
              </a:pPr>
              <a:t>8/17/2018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FA156AE-8C02-4352-974A-369524D611DA}" type="slidenum">
              <a:rPr lang="en-US" altLang="en-US"/>
              <a:pPr>
                <a:defRPr/>
              </a:pPr>
              <a:t>‹#›</a:t>
            </a:fld>
            <a:endParaRPr lang="en-US" altLang="en-US" dirty="0"/>
          </a:p>
        </p:txBody>
      </p:sp>
    </p:spTree>
    <p:extLst>
      <p:ext uri="{BB962C8B-B14F-4D97-AF65-F5344CB8AC3E}">
        <p14:creationId xmlns:p14="http://schemas.microsoft.com/office/powerpoint/2010/main" val="4031903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txBox="1">
            <a:spLocks/>
          </p:cNvSpPr>
          <p:nvPr userDrawn="1"/>
        </p:nvSpPr>
        <p:spPr>
          <a:xfrm>
            <a:off x="3175000" y="809625"/>
            <a:ext cx="5540375" cy="153987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8000" b="1" dirty="0" smtClean="0">
                <a:solidFill>
                  <a:schemeClr val="bg1"/>
                </a:solidFill>
                <a:latin typeface="Arial"/>
                <a:cs typeface="Arial"/>
              </a:rPr>
              <a:t>Title Here</a:t>
            </a:r>
            <a:endParaRPr lang="en-US" sz="8000" dirty="0">
              <a:solidFill>
                <a:schemeClr val="bg1"/>
              </a:solidFill>
              <a:latin typeface="Arial"/>
              <a:cs typeface="Arial"/>
            </a:endParaRPr>
          </a:p>
        </p:txBody>
      </p:sp>
      <p:sp>
        <p:nvSpPr>
          <p:cNvPr id="3" name="Text Placeholder 1"/>
          <p:cNvSpPr txBox="1">
            <a:spLocks/>
          </p:cNvSpPr>
          <p:nvPr userDrawn="1"/>
        </p:nvSpPr>
        <p:spPr>
          <a:xfrm>
            <a:off x="3175000" y="2660650"/>
            <a:ext cx="5540375" cy="153987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4000" dirty="0" smtClean="0">
                <a:solidFill>
                  <a:schemeClr val="bg1"/>
                </a:solidFill>
                <a:latin typeface="Arial"/>
                <a:cs typeface="Arial"/>
              </a:rPr>
              <a:t>Subtitle</a:t>
            </a:r>
            <a:endParaRPr lang="en-US" sz="4000" dirty="0">
              <a:solidFill>
                <a:schemeClr val="bg1"/>
              </a:solidFill>
              <a:latin typeface="Arial"/>
              <a:cs typeface="Arial"/>
            </a:endParaRPr>
          </a:p>
        </p:txBody>
      </p:sp>
      <p:sp>
        <p:nvSpPr>
          <p:cNvPr id="4" name="Text Placeholder 1"/>
          <p:cNvSpPr txBox="1">
            <a:spLocks/>
          </p:cNvSpPr>
          <p:nvPr userDrawn="1"/>
        </p:nvSpPr>
        <p:spPr>
          <a:xfrm>
            <a:off x="3175000" y="4670425"/>
            <a:ext cx="5540375" cy="153987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2800" dirty="0" smtClean="0">
                <a:solidFill>
                  <a:schemeClr val="bg1"/>
                </a:solidFill>
                <a:latin typeface="Arial"/>
                <a:cs typeface="Arial"/>
              </a:rPr>
              <a:t>Name</a:t>
            </a:r>
            <a:br>
              <a:rPr lang="en-US" sz="2800" dirty="0" smtClean="0">
                <a:solidFill>
                  <a:schemeClr val="bg1"/>
                </a:solidFill>
                <a:latin typeface="Arial"/>
                <a:cs typeface="Arial"/>
              </a:rPr>
            </a:br>
            <a:r>
              <a:rPr lang="en-US" sz="2800" dirty="0" smtClean="0">
                <a:solidFill>
                  <a:schemeClr val="bg1"/>
                </a:solidFill>
                <a:latin typeface="Arial"/>
                <a:cs typeface="Arial"/>
              </a:rPr>
              <a:t>Date</a:t>
            </a:r>
            <a:endParaRPr lang="en-US" sz="2800" dirty="0">
              <a:solidFill>
                <a:schemeClr val="bg1"/>
              </a:solidFill>
              <a:latin typeface="Arial"/>
              <a:cs typeface="Arial"/>
            </a:endParaRPr>
          </a:p>
        </p:txBody>
      </p:sp>
    </p:spTree>
    <p:extLst>
      <p:ext uri="{BB962C8B-B14F-4D97-AF65-F5344CB8AC3E}">
        <p14:creationId xmlns:p14="http://schemas.microsoft.com/office/powerpoint/2010/main" val="4190881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116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7" name="Text Placeholder 1"/>
          <p:cNvSpPr>
            <a:spLocks noGrp="1"/>
          </p:cNvSpPr>
          <p:nvPr>
            <p:ph type="body" sz="quarter" idx="13"/>
          </p:nvPr>
        </p:nvSpPr>
        <p:spPr>
          <a:xfrm>
            <a:off x="472439" y="809625"/>
            <a:ext cx="8242935" cy="4794250"/>
          </a:xfrm>
        </p:spPr>
        <p:txBody>
          <a:bodyPr/>
          <a:lstStyle/>
          <a:p>
            <a:r>
              <a:rPr lang="en-US" dirty="0" smtClean="0"/>
              <a:t>Header 1</a:t>
            </a:r>
          </a:p>
          <a:p>
            <a:r>
              <a:rPr lang="en-US" dirty="0" smtClean="0"/>
              <a:t>Header 2</a:t>
            </a:r>
          </a:p>
          <a:p>
            <a:r>
              <a:rPr lang="en-US" dirty="0" smtClean="0"/>
              <a:t>content</a:t>
            </a:r>
          </a:p>
          <a:p>
            <a:r>
              <a:rPr lang="en-US" dirty="0" smtClean="0"/>
              <a:t>content</a:t>
            </a:r>
          </a:p>
          <a:p>
            <a:endParaRPr lang="en-US" dirty="0"/>
          </a:p>
          <a:p>
            <a:r>
              <a:rPr lang="en-US" dirty="0" smtClean="0"/>
              <a:t>Header 2</a:t>
            </a:r>
          </a:p>
          <a:p>
            <a:r>
              <a:rPr lang="en-US" dirty="0" smtClean="0"/>
              <a:t>content</a:t>
            </a:r>
          </a:p>
          <a:p>
            <a:r>
              <a:rPr lang="en-US" dirty="0" smtClean="0"/>
              <a:t>content</a:t>
            </a:r>
            <a:endParaRPr lang="en-US" dirty="0"/>
          </a:p>
        </p:txBody>
      </p:sp>
    </p:spTree>
    <p:extLst>
      <p:ext uri="{BB962C8B-B14F-4D97-AF65-F5344CB8AC3E}">
        <p14:creationId xmlns:p14="http://schemas.microsoft.com/office/powerpoint/2010/main" val="4292511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72439" y="809625"/>
            <a:ext cx="8242935" cy="4794250"/>
          </a:xfrm>
        </p:spPr>
        <p:txBody>
          <a:bodyPr/>
          <a:lstStyle/>
          <a:p>
            <a:r>
              <a:rPr lang="en-US" dirty="0" smtClean="0"/>
              <a:t>Header 1</a:t>
            </a:r>
          </a:p>
          <a:p>
            <a:r>
              <a:rPr lang="en-US" dirty="0" smtClean="0"/>
              <a:t>Header 2</a:t>
            </a:r>
          </a:p>
          <a:p>
            <a:r>
              <a:rPr lang="en-US" dirty="0" smtClean="0"/>
              <a:t>content</a:t>
            </a:r>
          </a:p>
          <a:p>
            <a:r>
              <a:rPr lang="en-US" dirty="0" smtClean="0"/>
              <a:t>content</a:t>
            </a:r>
          </a:p>
          <a:p>
            <a:endParaRPr lang="en-US" dirty="0"/>
          </a:p>
          <a:p>
            <a:r>
              <a:rPr lang="en-US" dirty="0" smtClean="0"/>
              <a:t>Header 2</a:t>
            </a:r>
          </a:p>
          <a:p>
            <a:r>
              <a:rPr lang="en-US" dirty="0" smtClean="0"/>
              <a:t>content</a:t>
            </a:r>
          </a:p>
          <a:p>
            <a:r>
              <a:rPr lang="en-US" dirty="0" smtClean="0"/>
              <a:t>content</a:t>
            </a:r>
            <a:endParaRPr lang="en-US" dirty="0"/>
          </a:p>
        </p:txBody>
      </p:sp>
    </p:spTree>
    <p:extLst>
      <p:ext uri="{BB962C8B-B14F-4D97-AF65-F5344CB8AC3E}">
        <p14:creationId xmlns:p14="http://schemas.microsoft.com/office/powerpoint/2010/main" val="897312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7452B56-09E1-FC4E-81B2-3449090A922F}" type="datetime1">
              <a:rPr lang="en-US"/>
              <a:pPr>
                <a:defRPr/>
              </a:pPr>
              <a:t>8/17/2018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0225AB2-D181-401F-9506-EFC5036E8385}" type="slidenum">
              <a:rPr lang="en-US"/>
              <a:pPr>
                <a:defRPr/>
              </a:pPr>
              <a:t>‹#›</a:t>
            </a:fld>
            <a:endParaRPr lang="en-US" dirty="0"/>
          </a:p>
        </p:txBody>
      </p:sp>
    </p:spTree>
    <p:extLst>
      <p:ext uri="{BB962C8B-B14F-4D97-AF65-F5344CB8AC3E}">
        <p14:creationId xmlns:p14="http://schemas.microsoft.com/office/powerpoint/2010/main" val="97892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7452B56-09E1-FC4E-81B2-3449090A922F}" type="datetime1">
              <a:rPr lang="en-US"/>
              <a:pPr>
                <a:defRPr/>
              </a:pPr>
              <a:t>8/17/2018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3D15B63-6448-4021-803B-7474F2896761}" type="slidenum">
              <a:rPr lang="en-US"/>
              <a:pPr>
                <a:defRPr/>
              </a:pPr>
              <a:t>‹#›</a:t>
            </a:fld>
            <a:endParaRPr lang="en-US" dirty="0"/>
          </a:p>
        </p:txBody>
      </p:sp>
    </p:spTree>
    <p:extLst>
      <p:ext uri="{BB962C8B-B14F-4D97-AF65-F5344CB8AC3E}">
        <p14:creationId xmlns:p14="http://schemas.microsoft.com/office/powerpoint/2010/main" val="1950913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7452B56-09E1-FC4E-81B2-3449090A922F}" type="datetime1">
              <a:rPr lang="en-US"/>
              <a:pPr>
                <a:defRPr/>
              </a:pPr>
              <a:t>8/17/2018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27FB623-223F-469E-ABCE-7F31BEB565BE}" type="slidenum">
              <a:rPr lang="en-US"/>
              <a:pPr>
                <a:defRPr/>
              </a:pPr>
              <a:t>‹#›</a:t>
            </a:fld>
            <a:endParaRPr lang="en-US" dirty="0"/>
          </a:p>
        </p:txBody>
      </p:sp>
    </p:spTree>
    <p:extLst>
      <p:ext uri="{BB962C8B-B14F-4D97-AF65-F5344CB8AC3E}">
        <p14:creationId xmlns:p14="http://schemas.microsoft.com/office/powerpoint/2010/main" val="148194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pPr>
              <a:defRPr/>
            </a:pPr>
            <a:fld id="{A3F13DAA-3DD8-4CCF-BF0A-61190365B582}" type="datetime1">
              <a:rPr lang="en-US" smtClean="0"/>
              <a:pPr>
                <a:defRPr/>
              </a:pPr>
              <a:t>8/17/2018</a:t>
            </a:fld>
            <a:endParaRPr lang="en-US"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pPr>
              <a:defRPr/>
            </a:pPr>
            <a:endParaRPr lang="en-US" dirty="0"/>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pPr>
              <a:defRPr/>
            </a:pPr>
            <a:fld id="{EB8313D8-0CA8-48D7-9D2F-AF0A12801679}" type="slidenum">
              <a:rPr lang="en-US" altLang="en-US" smtClean="0"/>
              <a:pPr>
                <a:defRPr/>
              </a:pPr>
              <a:t>‹#›</a:t>
            </a:fld>
            <a:endParaRPr lang="en-US" altLang="en-US" dirty="0"/>
          </a:p>
        </p:txBody>
      </p:sp>
    </p:spTree>
    <p:extLst>
      <p:ext uri="{BB962C8B-B14F-4D97-AF65-F5344CB8AC3E}">
        <p14:creationId xmlns:p14="http://schemas.microsoft.com/office/powerpoint/2010/main" val="94894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F4D163D-1EA1-4231-9C73-7D8E2B25BEEB}" type="datetimeFigureOut">
              <a:rPr lang="en-US"/>
              <a:pPr>
                <a:defRPr/>
              </a:pPr>
              <a:t>8/17/2018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5892EF6-766E-4C7C-BA5C-B3A334F9D2D7}" type="slidenum">
              <a:rPr lang="en-US" altLang="en-US"/>
              <a:pPr>
                <a:defRPr/>
              </a:pPr>
              <a:t>‹#›</a:t>
            </a:fld>
            <a:endParaRPr lang="en-US" altLang="en-US" dirty="0"/>
          </a:p>
        </p:txBody>
      </p:sp>
    </p:spTree>
    <p:extLst>
      <p:ext uri="{BB962C8B-B14F-4D97-AF65-F5344CB8AC3E}">
        <p14:creationId xmlns:p14="http://schemas.microsoft.com/office/powerpoint/2010/main" val="2592108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8748D9A7-C62C-4291-BED9-6ED512D93F8B}" type="datetime1">
              <a:rPr lang="en-US" smtClean="0"/>
              <a:pPr>
                <a:defRPr/>
              </a:pPr>
              <a:t>8/17/2018</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fld id="{716C30E9-FDA9-48B4-967E-62230F5DC5DF}" type="slidenum">
              <a:rPr lang="en-US" altLang="en-US" smtClean="0"/>
              <a:pPr>
                <a:defRPr/>
              </a:pPr>
              <a:t>‹#›</a:t>
            </a:fld>
            <a:endParaRPr lang="en-US" altLang="en-US" dirty="0"/>
          </a:p>
        </p:txBody>
      </p:sp>
    </p:spTree>
    <p:extLst>
      <p:ext uri="{BB962C8B-B14F-4D97-AF65-F5344CB8AC3E}">
        <p14:creationId xmlns:p14="http://schemas.microsoft.com/office/powerpoint/2010/main" val="3045247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1"/>
            <a:ext cx="2057400" cy="365125"/>
          </a:xfrm>
          <a:prstGeom prst="rect">
            <a:avLst/>
          </a:prstGeom>
        </p:spPr>
        <p:txBody>
          <a:bodyPr/>
          <a:lstStyle/>
          <a:p>
            <a:pPr>
              <a:defRPr/>
            </a:pPr>
            <a:fld id="{FF641F4D-8DC5-4627-BA95-22EBD349846A}" type="datetime1">
              <a:rPr lang="en-US" smtClean="0"/>
              <a:pPr>
                <a:defRPr/>
              </a:pPr>
              <a:t>8/17/2018</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pPr>
              <a:defRPr/>
            </a:pPr>
            <a:endParaRPr lang="en-US"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pPr>
              <a:defRPr/>
            </a:pPr>
            <a:fld id="{F5F65F57-12F4-4FAB-9089-7692BA1264C9}" type="slidenum">
              <a:rPr lang="en-US" altLang="en-US" smtClean="0"/>
              <a:pPr>
                <a:defRPr/>
              </a:pPr>
              <a:t>‹#›</a:t>
            </a:fld>
            <a:endParaRPr lang="en-US" altLang="en-US" dirty="0"/>
          </a:p>
        </p:txBody>
      </p:sp>
    </p:spTree>
    <p:extLst>
      <p:ext uri="{BB962C8B-B14F-4D97-AF65-F5344CB8AC3E}">
        <p14:creationId xmlns:p14="http://schemas.microsoft.com/office/powerpoint/2010/main" val="3371393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19D628-F558-46D0-BBAA-B78B1E95F727}"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9303F-EAD8-4271-81F8-8C2715345D6C}" type="slidenum">
              <a:rPr lang="en-US" smtClean="0"/>
              <a:t>‹#›</a:t>
            </a:fld>
            <a:endParaRPr lang="en-US"/>
          </a:p>
        </p:txBody>
      </p:sp>
    </p:spTree>
    <p:extLst>
      <p:ext uri="{BB962C8B-B14F-4D97-AF65-F5344CB8AC3E}">
        <p14:creationId xmlns:p14="http://schemas.microsoft.com/office/powerpoint/2010/main" val="326396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740FEE1-A16F-4169-8D18-CC03336077A3}" type="datetimeFigureOut">
              <a:rPr lang="en-US"/>
              <a:pPr>
                <a:defRPr/>
              </a:pPr>
              <a:t>8/17/2018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737E68A9-949F-4832-9136-CE6F87A53B87}" type="slidenum">
              <a:rPr lang="en-US" altLang="en-US"/>
              <a:pPr>
                <a:defRPr/>
              </a:pPr>
              <a:t>‹#›</a:t>
            </a:fld>
            <a:endParaRPr lang="en-US" altLang="en-US" dirty="0"/>
          </a:p>
        </p:txBody>
      </p:sp>
    </p:spTree>
    <p:extLst>
      <p:ext uri="{BB962C8B-B14F-4D97-AF65-F5344CB8AC3E}">
        <p14:creationId xmlns:p14="http://schemas.microsoft.com/office/powerpoint/2010/main" val="986239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EA27821-BB8E-4734-A677-8F7722EA95B2}" type="datetimeFigureOut">
              <a:rPr lang="en-US"/>
              <a:pPr>
                <a:defRPr/>
              </a:pPr>
              <a:t>8/17/2018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142A166C-1FBE-48A5-9285-80B42CF55BD0}" type="slidenum">
              <a:rPr lang="en-US" altLang="en-US"/>
              <a:pPr>
                <a:defRPr/>
              </a:pPr>
              <a:t>‹#›</a:t>
            </a:fld>
            <a:endParaRPr lang="en-US" altLang="en-US" dirty="0"/>
          </a:p>
        </p:txBody>
      </p:sp>
    </p:spTree>
    <p:extLst>
      <p:ext uri="{BB962C8B-B14F-4D97-AF65-F5344CB8AC3E}">
        <p14:creationId xmlns:p14="http://schemas.microsoft.com/office/powerpoint/2010/main" val="102461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084E12-BB90-43DF-93DE-0110135F28F0}" type="datetimeFigureOut">
              <a:rPr lang="en-US"/>
              <a:pPr>
                <a:defRPr/>
              </a:pPr>
              <a:t>8/17/2018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808A4D0-86EA-495B-B532-4CAA87EDE415}" type="slidenum">
              <a:rPr lang="en-US" altLang="en-US"/>
              <a:pPr>
                <a:defRPr/>
              </a:pPr>
              <a:t>‹#›</a:t>
            </a:fld>
            <a:endParaRPr lang="en-US" altLang="en-US" dirty="0"/>
          </a:p>
        </p:txBody>
      </p:sp>
    </p:spTree>
    <p:extLst>
      <p:ext uri="{BB962C8B-B14F-4D97-AF65-F5344CB8AC3E}">
        <p14:creationId xmlns:p14="http://schemas.microsoft.com/office/powerpoint/2010/main" val="1773852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77D36CA-02A3-4CE5-B2C7-BF94B703529E}" type="datetimeFigureOut">
              <a:rPr lang="en-US"/>
              <a:pPr>
                <a:defRPr/>
              </a:pPr>
              <a:t>8/17/2018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E8BA2E6B-778A-4068-B1FE-261647932D29}" type="slidenum">
              <a:rPr lang="en-US" altLang="en-US"/>
              <a:pPr>
                <a:defRPr/>
              </a:pPr>
              <a:t>‹#›</a:t>
            </a:fld>
            <a:endParaRPr lang="en-US" altLang="en-US" dirty="0"/>
          </a:p>
        </p:txBody>
      </p:sp>
    </p:spTree>
    <p:extLst>
      <p:ext uri="{BB962C8B-B14F-4D97-AF65-F5344CB8AC3E}">
        <p14:creationId xmlns:p14="http://schemas.microsoft.com/office/powerpoint/2010/main" val="16271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B200332-4AE1-46E3-B542-1972CAE8D0FB}" type="datetimeFigureOut">
              <a:rPr lang="en-US"/>
              <a:pPr>
                <a:defRPr/>
              </a:pPr>
              <a:t>8/17/2018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F287FC8F-6FFC-418A-B7EC-0A8DA94AA405}" type="slidenum">
              <a:rPr lang="en-US" altLang="en-US"/>
              <a:pPr>
                <a:defRPr/>
              </a:pPr>
              <a:t>‹#›</a:t>
            </a:fld>
            <a:endParaRPr lang="en-US" altLang="en-US" dirty="0"/>
          </a:p>
        </p:txBody>
      </p:sp>
    </p:spTree>
    <p:extLst>
      <p:ext uri="{BB962C8B-B14F-4D97-AF65-F5344CB8AC3E}">
        <p14:creationId xmlns:p14="http://schemas.microsoft.com/office/powerpoint/2010/main" val="22275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7BAAA06-6E20-47B9-8F00-4D50F0EB3B57}" type="datetimeFigureOut">
              <a:rPr lang="en-US"/>
              <a:pPr>
                <a:defRPr/>
              </a:pPr>
              <a:t>8/17/2018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09A1EE4-3600-4771-B787-78D247672663}" type="slidenum">
              <a:rPr lang="en-US" altLang="en-US"/>
              <a:pPr>
                <a:defRPr/>
              </a:pPr>
              <a:t>‹#›</a:t>
            </a:fld>
            <a:endParaRPr lang="en-US" altLang="en-US" dirty="0"/>
          </a:p>
        </p:txBody>
      </p:sp>
    </p:spTree>
    <p:extLst>
      <p:ext uri="{BB962C8B-B14F-4D97-AF65-F5344CB8AC3E}">
        <p14:creationId xmlns:p14="http://schemas.microsoft.com/office/powerpoint/2010/main" val="243727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6B59EFE-4389-4DCC-A72A-C370B16A94B6}" type="datetimeFigureOut">
              <a:rPr lang="en-US"/>
              <a:pPr>
                <a:defRPr/>
              </a:pPr>
              <a:t>8/17/2018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26FF5AB2-54CB-4041-AD00-BA703C1D345C}" type="slidenum">
              <a:rPr lang="en-US" altLang="en-US"/>
              <a:pPr>
                <a:defRPr/>
              </a:pPr>
              <a:t>‹#›</a:t>
            </a:fld>
            <a:endParaRPr lang="en-US" altLang="en-US" dirty="0"/>
          </a:p>
        </p:txBody>
      </p:sp>
    </p:spTree>
    <p:extLst>
      <p:ext uri="{BB962C8B-B14F-4D97-AF65-F5344CB8AC3E}">
        <p14:creationId xmlns:p14="http://schemas.microsoft.com/office/powerpoint/2010/main" val="240625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A98D881-8162-418F-9C92-9E5337286D80}" type="datetimeFigureOut">
              <a:rPr lang="en-US"/>
              <a:pPr>
                <a:defRPr/>
              </a:pPr>
              <a:t>8/17/2018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04B59520-56B9-47A5-A034-94CF0126DE03}"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5576" r:id="rId1"/>
    <p:sldLayoutId id="2147485577" r:id="rId2"/>
    <p:sldLayoutId id="2147485578" r:id="rId3"/>
    <p:sldLayoutId id="2147485579" r:id="rId4"/>
    <p:sldLayoutId id="2147485580" r:id="rId5"/>
    <p:sldLayoutId id="2147485581" r:id="rId6"/>
    <p:sldLayoutId id="2147485582" r:id="rId7"/>
    <p:sldLayoutId id="2147485583" r:id="rId8"/>
    <p:sldLayoutId id="2147485584" r:id="rId9"/>
    <p:sldLayoutId id="2147485585" r:id="rId10"/>
    <p:sldLayoutId id="214748558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7452B56-09E1-FC4E-81B2-3449090A922F}" type="datetime1">
              <a:rPr lang="en-US"/>
              <a:pPr>
                <a:defRPr/>
              </a:pPr>
              <a:t>8/17/2018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6FCBC67-969A-46FF-B0C9-AAD1B6ECD0C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591" r:id="rId1"/>
    <p:sldLayoutId id="2147485592" r:id="rId2"/>
    <p:sldLayoutId id="2147485593" r:id="rId3"/>
    <p:sldLayoutId id="2147485594" r:id="rId4"/>
    <p:sldLayoutId id="2147485587" r:id="rId5"/>
    <p:sldLayoutId id="2147485588" r:id="rId6"/>
    <p:sldLayoutId id="2147485589" r:id="rId7"/>
    <p:sldLayoutId id="2147485595" r:id="rId8"/>
    <p:sldLayoutId id="2147485596" r:id="rId9"/>
    <p:sldLayoutId id="2147485597" r:id="rId10"/>
    <p:sldLayoutId id="2147485598"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mailto:Deanna.taylor@unt.edu" TargetMode="External"/><Relationship Id="rId3" Type="http://schemas.openxmlformats.org/officeDocument/2006/relationships/hyperlink" Target="mailto:Lisa.mcdaniel@unt.edu" TargetMode="External"/><Relationship Id="rId7" Type="http://schemas.openxmlformats.org/officeDocument/2006/relationships/hyperlink" Target="mailto:Itdsadv@unt.edu" TargetMode="External"/><Relationship Id="rId2" Type="http://schemas.openxmlformats.org/officeDocument/2006/relationships/hyperlink" Target="mailto:Christine.ellis@unt.edu" TargetMode="External"/><Relationship Id="rId1" Type="http://schemas.openxmlformats.org/officeDocument/2006/relationships/slideLayout" Target="../slideLayouts/slideLayout15.xml"/><Relationship Id="rId6" Type="http://schemas.openxmlformats.org/officeDocument/2006/relationships/hyperlink" Target="mailto:Terrence.suber@unt.edu" TargetMode="External"/><Relationship Id="rId5" Type="http://schemas.openxmlformats.org/officeDocument/2006/relationships/hyperlink" Target="mailto:April.Kuykendall@unt.edu" TargetMode="External"/><Relationship Id="rId4" Type="http://schemas.openxmlformats.org/officeDocument/2006/relationships/hyperlink" Target="mailto:FIRELadv@unt.edu" TargetMode="External"/><Relationship Id="rId9" Type="http://schemas.openxmlformats.org/officeDocument/2006/relationships/hyperlink" Target="mailto:Natalie.bernard@unt.edu"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mailto:Natalie.Bernard@unt.edu" TargetMode="External"/><Relationship Id="rId2" Type="http://schemas.openxmlformats.org/officeDocument/2006/relationships/hyperlink" Target="mailto:Deanna.taylor@unt.edu"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ob.unt.edu/scholarships"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www.cob.unt.edu/programs/masters" TargetMode="External"/><Relationship Id="rId4" Type="http://schemas.openxmlformats.org/officeDocument/2006/relationships/hyperlink" Target="mailto:ftmba@unt.ed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mailto:Lauren.Burnaugh@unt.edu"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mailto:Deanna.taylor@unt.edu" TargetMode="External"/><Relationship Id="rId5" Type="http://schemas.openxmlformats.org/officeDocument/2006/relationships/hyperlink" Target="mailto:Natalie.Bernard@unt.edu" TargetMode="External"/><Relationship Id="rId4" Type="http://schemas.openxmlformats.org/officeDocument/2006/relationships/hyperlink" Target="mailto:bdearman@unt.edu"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hyperlink" Target="mailto:Brian.Hirsch@unt.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eagleconnect.unt.ed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unt.edu/catalogs/2018-19/calendar"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catalog.unt.edu/index.php?catoid=19"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b.unt.edu/masters/mba-at-unt"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3">
            <a:extLst>
              <a:ext uri="{28A0092B-C50C-407E-A947-70E740481C1C}">
                <a14:useLocalDpi xmlns:a14="http://schemas.microsoft.com/office/drawing/2010/main" val="0"/>
              </a:ext>
            </a:extLst>
          </a:blip>
          <a:srcRect l="137" t="-841" r="690" b="841"/>
          <a:stretch>
            <a:fillRect/>
          </a:stretch>
        </p:blipFill>
        <p:spPr bwMode="auto">
          <a:xfrm>
            <a:off x="0" y="-76200"/>
            <a:ext cx="9144000" cy="704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381000" y="1066800"/>
            <a:ext cx="8389938" cy="518795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charset="0"/>
              <a:buNone/>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600" dirty="0" smtClean="0">
              <a:solidFill>
                <a:schemeClr val="tx1">
                  <a:lumMod val="75000"/>
                  <a:lumOff val="25000"/>
                </a:schemeClr>
              </a:solidFill>
            </a:endParaRPr>
          </a:p>
          <a:p>
            <a:pPr fontAlgn="auto">
              <a:spcAft>
                <a:spcPts val="0"/>
              </a:spcAft>
              <a:buFont typeface="Arial" panose="020B0604020202020204" pitchFamily="34" charset="0"/>
              <a:buChar char="•"/>
              <a:defRPr/>
            </a:pPr>
            <a:endParaRPr lang="en-US" b="1"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903" y="209013"/>
            <a:ext cx="5029200" cy="581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5517" y="82241"/>
            <a:ext cx="3853867" cy="5447645"/>
          </a:xfrm>
          <a:prstGeom prst="rect">
            <a:avLst/>
          </a:prstGeom>
          <a:noFill/>
        </p:spPr>
        <p:txBody>
          <a:bodyPr wrap="square">
            <a:spAutoFit/>
          </a:bodyPr>
          <a:lstStyle/>
          <a:p>
            <a:pPr eaLnBrk="1" hangingPunct="1">
              <a:defRPr/>
            </a:pPr>
            <a:r>
              <a:rPr lang="en-US" sz="2800" b="1" dirty="0" smtClean="0">
                <a:solidFill>
                  <a:schemeClr val="tx1">
                    <a:lumMod val="75000"/>
                    <a:lumOff val="25000"/>
                  </a:schemeClr>
                </a:solidFill>
              </a:rPr>
              <a:t>Registration &amp; Payments</a:t>
            </a:r>
          </a:p>
          <a:p>
            <a:pPr eaLnBrk="1" hangingPunct="1">
              <a:defRPr/>
            </a:pPr>
            <a:endParaRPr lang="en-US" sz="1600" dirty="0" smtClean="0">
              <a:solidFill>
                <a:schemeClr val="tx1">
                  <a:lumMod val="75000"/>
                  <a:lumOff val="25000"/>
                </a:schemeClr>
              </a:solidFill>
            </a:endParaRPr>
          </a:p>
          <a:p>
            <a:pPr marL="342900" indent="-342900" eaLnBrk="1" hangingPunct="1">
              <a:buFontTx/>
              <a:buAutoNum type="arabicPeriod"/>
              <a:defRPr/>
            </a:pPr>
            <a:r>
              <a:rPr lang="en-US" sz="1600" b="1" dirty="0" smtClean="0">
                <a:solidFill>
                  <a:schemeClr val="tx1">
                    <a:lumMod val="75000"/>
                    <a:lumOff val="25000"/>
                  </a:schemeClr>
                </a:solidFill>
              </a:rPr>
              <a:t>Be aware of Account Holds</a:t>
            </a:r>
            <a:endParaRPr lang="en-US" sz="1600" b="1" dirty="0">
              <a:solidFill>
                <a:schemeClr val="tx1">
                  <a:lumMod val="75000"/>
                  <a:lumOff val="25000"/>
                </a:schemeClr>
              </a:solidFill>
            </a:endParaRPr>
          </a:p>
          <a:p>
            <a:pPr marL="742950" lvl="1" indent="-285750" eaLnBrk="1" hangingPunct="1">
              <a:buFont typeface="Arial" pitchFamily="34" charset="0"/>
              <a:buChar char="•"/>
              <a:defRPr/>
            </a:pPr>
            <a:r>
              <a:rPr lang="en-US" sz="1400" dirty="0">
                <a:solidFill>
                  <a:schemeClr val="tx1">
                    <a:lumMod val="75000"/>
                    <a:lumOff val="25000"/>
                  </a:schemeClr>
                </a:solidFill>
              </a:rPr>
              <a:t>Student Financial Obligation</a:t>
            </a:r>
          </a:p>
          <a:p>
            <a:pPr marL="742950" lvl="1" indent="-285750" eaLnBrk="1" hangingPunct="1">
              <a:buFont typeface="Arial" pitchFamily="34" charset="0"/>
              <a:buChar char="•"/>
              <a:defRPr/>
            </a:pPr>
            <a:r>
              <a:rPr lang="en-US" sz="1400" dirty="0">
                <a:solidFill>
                  <a:schemeClr val="tx1">
                    <a:lumMod val="75000"/>
                    <a:lumOff val="25000"/>
                  </a:schemeClr>
                </a:solidFill>
              </a:rPr>
              <a:t>Meningitis Education </a:t>
            </a:r>
            <a:r>
              <a:rPr lang="en-US" sz="1400" dirty="0" smtClean="0">
                <a:solidFill>
                  <a:schemeClr val="tx1">
                    <a:lumMod val="75000"/>
                    <a:lumOff val="25000"/>
                  </a:schemeClr>
                </a:solidFill>
              </a:rPr>
              <a:t>Notice</a:t>
            </a:r>
          </a:p>
          <a:p>
            <a:pPr lvl="1" eaLnBrk="1" hangingPunct="1">
              <a:defRPr/>
            </a:pPr>
            <a:endParaRPr lang="en-US" sz="1400" dirty="0">
              <a:solidFill>
                <a:schemeClr val="tx1">
                  <a:lumMod val="75000"/>
                  <a:lumOff val="25000"/>
                </a:schemeClr>
              </a:solidFill>
            </a:endParaRPr>
          </a:p>
          <a:p>
            <a:pPr marL="342900" indent="-342900" eaLnBrk="1" hangingPunct="1">
              <a:buFontTx/>
              <a:buAutoNum type="arabicPeriod" startAt="2"/>
              <a:defRPr/>
            </a:pPr>
            <a:r>
              <a:rPr lang="en-US" sz="1600" b="1" dirty="0">
                <a:solidFill>
                  <a:schemeClr val="tx1">
                    <a:lumMod val="75000"/>
                    <a:lumOff val="25000"/>
                  </a:schemeClr>
                </a:solidFill>
              </a:rPr>
              <a:t>Check Enrollment Dates</a:t>
            </a:r>
          </a:p>
          <a:p>
            <a:pPr marL="742950" lvl="1" indent="-285750" eaLnBrk="1" hangingPunct="1">
              <a:buFont typeface="Arial" pitchFamily="34" charset="0"/>
              <a:buChar char="•"/>
              <a:defRPr/>
            </a:pPr>
            <a:r>
              <a:rPr lang="en-US" sz="1400" dirty="0">
                <a:solidFill>
                  <a:schemeClr val="tx1">
                    <a:lumMod val="75000"/>
                    <a:lumOff val="25000"/>
                  </a:schemeClr>
                </a:solidFill>
              </a:rPr>
              <a:t>New students register during regular registration unless otherwise </a:t>
            </a:r>
            <a:r>
              <a:rPr lang="en-US" sz="1400" dirty="0" smtClean="0">
                <a:solidFill>
                  <a:schemeClr val="tx1">
                    <a:lumMod val="75000"/>
                    <a:lumOff val="25000"/>
                  </a:schemeClr>
                </a:solidFill>
              </a:rPr>
              <a:t>notified</a:t>
            </a:r>
          </a:p>
          <a:p>
            <a:pPr marL="742950" lvl="1" indent="-285750" eaLnBrk="1" hangingPunct="1">
              <a:buFont typeface="Arial" pitchFamily="34" charset="0"/>
              <a:buChar char="•"/>
              <a:defRPr/>
            </a:pPr>
            <a:r>
              <a:rPr lang="en-US" altLang="en-US" sz="1400" b="1" dirty="0">
                <a:solidFill>
                  <a:srgbClr val="404040"/>
                </a:solidFill>
              </a:rPr>
              <a:t>Register Early</a:t>
            </a:r>
            <a:r>
              <a:rPr lang="en-US" altLang="en-US" sz="1400" b="1" dirty="0" smtClean="0">
                <a:solidFill>
                  <a:srgbClr val="404040"/>
                </a:solidFill>
              </a:rPr>
              <a:t>!</a:t>
            </a:r>
            <a:endParaRPr lang="en-US" sz="1400" dirty="0" smtClean="0">
              <a:solidFill>
                <a:schemeClr val="tx1">
                  <a:lumMod val="75000"/>
                  <a:lumOff val="25000"/>
                </a:schemeClr>
              </a:solidFill>
            </a:endParaRPr>
          </a:p>
          <a:p>
            <a:pPr lvl="1" eaLnBrk="1" hangingPunct="1">
              <a:defRPr/>
            </a:pPr>
            <a:endParaRPr lang="en-US" sz="1400" dirty="0">
              <a:solidFill>
                <a:schemeClr val="tx1">
                  <a:lumMod val="75000"/>
                  <a:lumOff val="25000"/>
                </a:schemeClr>
              </a:solidFill>
            </a:endParaRPr>
          </a:p>
          <a:p>
            <a:pPr eaLnBrk="1" hangingPunct="1">
              <a:defRPr/>
            </a:pPr>
            <a:r>
              <a:rPr lang="en-US" sz="1600" b="1" dirty="0">
                <a:solidFill>
                  <a:schemeClr val="tx1">
                    <a:lumMod val="75000"/>
                    <a:lumOff val="25000"/>
                  </a:schemeClr>
                </a:solidFill>
              </a:rPr>
              <a:t>3.     Enroll/Add/Drop</a:t>
            </a:r>
          </a:p>
          <a:p>
            <a:pPr marL="742950" lvl="1" indent="-285750" eaLnBrk="1" hangingPunct="1">
              <a:buFont typeface="Arial" pitchFamily="34" charset="0"/>
              <a:buChar char="•"/>
              <a:defRPr/>
            </a:pPr>
            <a:r>
              <a:rPr lang="en-US" sz="1400" dirty="0">
                <a:solidFill>
                  <a:schemeClr val="tx1">
                    <a:lumMod val="75000"/>
                    <a:lumOff val="25000"/>
                  </a:schemeClr>
                </a:solidFill>
              </a:rPr>
              <a:t>Search for courses</a:t>
            </a:r>
          </a:p>
          <a:p>
            <a:pPr marL="742950" lvl="1" indent="-285750" eaLnBrk="1" hangingPunct="1">
              <a:buFont typeface="Arial" pitchFamily="34" charset="0"/>
              <a:buChar char="•"/>
              <a:defRPr/>
            </a:pPr>
            <a:r>
              <a:rPr lang="en-US" sz="1400" dirty="0">
                <a:solidFill>
                  <a:schemeClr val="tx1">
                    <a:lumMod val="75000"/>
                    <a:lumOff val="25000"/>
                  </a:schemeClr>
                </a:solidFill>
              </a:rPr>
              <a:t>If courses are closed, GPO cannot sign students in over caps</a:t>
            </a:r>
          </a:p>
          <a:p>
            <a:pPr marL="742950" lvl="1" indent="-285750" eaLnBrk="1" hangingPunct="1">
              <a:buFont typeface="Arial" pitchFamily="34" charset="0"/>
              <a:buChar char="•"/>
              <a:defRPr/>
            </a:pPr>
            <a:r>
              <a:rPr lang="en-US" sz="1400" dirty="0">
                <a:solidFill>
                  <a:schemeClr val="tx1">
                    <a:lumMod val="75000"/>
                    <a:lumOff val="25000"/>
                  </a:schemeClr>
                </a:solidFill>
              </a:rPr>
              <a:t>Dropping all courses </a:t>
            </a:r>
            <a:r>
              <a:rPr lang="en-US" sz="1400" dirty="0" smtClean="0">
                <a:solidFill>
                  <a:schemeClr val="tx1">
                    <a:lumMod val="75000"/>
                    <a:lumOff val="25000"/>
                  </a:schemeClr>
                </a:solidFill>
              </a:rPr>
              <a:t>in </a:t>
            </a:r>
            <a:r>
              <a:rPr lang="en-US" sz="1400" dirty="0">
                <a:solidFill>
                  <a:schemeClr val="tx1">
                    <a:lumMod val="75000"/>
                    <a:lumOff val="25000"/>
                  </a:schemeClr>
                </a:solidFill>
              </a:rPr>
              <a:t>a session or for the term requires intervention from the Registrar’s Office or Dean of Students</a:t>
            </a:r>
          </a:p>
          <a:p>
            <a:pPr eaLnBrk="1" hangingPunct="1">
              <a:defRPr/>
            </a:pPr>
            <a:endParaRPr lang="en-US" sz="1600" dirty="0" smtClean="0">
              <a:solidFill>
                <a:schemeClr val="tx1">
                  <a:lumMod val="75000"/>
                  <a:lumOff val="25000"/>
                </a:schemeClr>
              </a:solidFill>
            </a:endParaRPr>
          </a:p>
          <a:p>
            <a:pPr eaLnBrk="1" hangingPunct="1">
              <a:defRPr/>
            </a:pPr>
            <a:r>
              <a:rPr lang="en-US" sz="1600" b="1" dirty="0" smtClean="0">
                <a:solidFill>
                  <a:schemeClr val="tx1">
                    <a:lumMod val="75000"/>
                    <a:lumOff val="25000"/>
                  </a:schemeClr>
                </a:solidFill>
              </a:rPr>
              <a:t>4.     Pay </a:t>
            </a:r>
            <a:r>
              <a:rPr lang="en-US" sz="1600" b="1" dirty="0">
                <a:solidFill>
                  <a:schemeClr val="tx1">
                    <a:lumMod val="75000"/>
                    <a:lumOff val="25000"/>
                  </a:schemeClr>
                </a:solidFill>
              </a:rPr>
              <a:t>your bill</a:t>
            </a:r>
          </a:p>
          <a:p>
            <a:pPr marL="742950" lvl="1" indent="-285750" eaLnBrk="1" hangingPunct="1">
              <a:buFont typeface="Arial" pitchFamily="34" charset="0"/>
              <a:buChar char="•"/>
              <a:defRPr/>
            </a:pPr>
            <a:r>
              <a:rPr lang="en-US" sz="1400" dirty="0">
                <a:solidFill>
                  <a:schemeClr val="tx1">
                    <a:lumMod val="75000"/>
                    <a:lumOff val="25000"/>
                  </a:schemeClr>
                </a:solidFill>
              </a:rPr>
              <a:t>Bills are not mailed</a:t>
            </a:r>
          </a:p>
          <a:p>
            <a:pPr marL="742950" lvl="1" indent="-285750" eaLnBrk="1" hangingPunct="1">
              <a:buFont typeface="Arial" pitchFamily="34" charset="0"/>
              <a:buChar char="•"/>
              <a:defRPr/>
            </a:pPr>
            <a:r>
              <a:rPr lang="en-US" sz="1400" dirty="0">
                <a:solidFill>
                  <a:schemeClr val="tx1">
                    <a:lumMod val="75000"/>
                    <a:lumOff val="25000"/>
                  </a:schemeClr>
                </a:solidFill>
              </a:rPr>
              <a:t>If Registrar payment deadline not met, courses will be dropped</a:t>
            </a:r>
          </a:p>
        </p:txBody>
      </p:sp>
      <p:sp>
        <p:nvSpPr>
          <p:cNvPr id="2" name="Oval 1"/>
          <p:cNvSpPr/>
          <p:nvPr/>
        </p:nvSpPr>
        <p:spPr>
          <a:xfrm>
            <a:off x="3871952" y="413529"/>
            <a:ext cx="990600" cy="990600"/>
          </a:xfrm>
          <a:prstGeom prst="ellipse">
            <a:avLst/>
          </a:prstGeom>
          <a:noFill/>
          <a:ln w="28575">
            <a:solidFill>
              <a:srgbClr val="0F7B2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Oval 2"/>
          <p:cNvSpPr/>
          <p:nvPr/>
        </p:nvSpPr>
        <p:spPr>
          <a:xfrm>
            <a:off x="7133636" y="744203"/>
            <a:ext cx="1535907" cy="457200"/>
          </a:xfrm>
          <a:prstGeom prst="ellipse">
            <a:avLst/>
          </a:prstGeom>
          <a:noFill/>
          <a:ln w="28575">
            <a:solidFill>
              <a:srgbClr val="0F7B2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244791" y="2122691"/>
            <a:ext cx="1459707" cy="711398"/>
          </a:xfrm>
          <a:prstGeom prst="ellipse">
            <a:avLst/>
          </a:prstGeom>
          <a:noFill/>
          <a:ln w="28575">
            <a:solidFill>
              <a:srgbClr val="0F7B2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5007844" y="2965902"/>
            <a:ext cx="1459707" cy="711398"/>
          </a:xfrm>
          <a:prstGeom prst="ellipse">
            <a:avLst/>
          </a:prstGeom>
          <a:noFill/>
          <a:ln w="28575">
            <a:solidFill>
              <a:srgbClr val="0F7B2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flipH="1">
            <a:off x="5581274" y="71978"/>
            <a:ext cx="1554481" cy="338554"/>
          </a:xfrm>
          <a:prstGeom prst="rect">
            <a:avLst/>
          </a:prstGeom>
          <a:noFill/>
        </p:spPr>
        <p:txBody>
          <a:bodyPr wrap="square" rtlCol="0">
            <a:spAutoFit/>
          </a:bodyPr>
          <a:lstStyle/>
          <a:p>
            <a:r>
              <a:rPr lang="en-US" sz="1600" dirty="0" smtClean="0">
                <a:solidFill>
                  <a:srgbClr val="139A29"/>
                </a:solidFill>
                <a:latin typeface="Arial"/>
                <a:cs typeface="Arial"/>
              </a:rPr>
              <a:t>ENROLL</a:t>
            </a:r>
          </a:p>
        </p:txBody>
      </p:sp>
      <p:cxnSp>
        <p:nvCxnSpPr>
          <p:cNvPr id="11" name="Straight Arrow Connector 10"/>
          <p:cNvCxnSpPr/>
          <p:nvPr/>
        </p:nvCxnSpPr>
        <p:spPr>
          <a:xfrm flipH="1">
            <a:off x="4815024" y="265240"/>
            <a:ext cx="746759" cy="457200"/>
          </a:xfrm>
          <a:prstGeom prst="straightConnector1">
            <a:avLst/>
          </a:prstGeom>
          <a:ln>
            <a:solidFill>
              <a:srgbClr val="0F7B2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flipH="1">
            <a:off x="7244793" y="13528"/>
            <a:ext cx="1554481" cy="338554"/>
          </a:xfrm>
          <a:prstGeom prst="rect">
            <a:avLst/>
          </a:prstGeom>
          <a:noFill/>
        </p:spPr>
        <p:txBody>
          <a:bodyPr wrap="square" rtlCol="0">
            <a:spAutoFit/>
          </a:bodyPr>
          <a:lstStyle/>
          <a:p>
            <a:r>
              <a:rPr lang="en-US" sz="1600" dirty="0" smtClean="0">
                <a:solidFill>
                  <a:srgbClr val="139A29"/>
                </a:solidFill>
                <a:latin typeface="Arial"/>
                <a:cs typeface="Arial"/>
              </a:rPr>
              <a:t>HOLDS</a:t>
            </a:r>
          </a:p>
        </p:txBody>
      </p:sp>
      <p:cxnSp>
        <p:nvCxnSpPr>
          <p:cNvPr id="13" name="Straight Arrow Connector 12"/>
          <p:cNvCxnSpPr/>
          <p:nvPr/>
        </p:nvCxnSpPr>
        <p:spPr>
          <a:xfrm>
            <a:off x="7696200" y="333537"/>
            <a:ext cx="8119" cy="368521"/>
          </a:xfrm>
          <a:prstGeom prst="straightConnector1">
            <a:avLst/>
          </a:prstGeom>
          <a:ln>
            <a:solidFill>
              <a:srgbClr val="0F7B2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flipH="1">
            <a:off x="4575969" y="2530704"/>
            <a:ext cx="1840707" cy="338554"/>
          </a:xfrm>
          <a:prstGeom prst="rect">
            <a:avLst/>
          </a:prstGeom>
          <a:noFill/>
        </p:spPr>
        <p:txBody>
          <a:bodyPr wrap="square" rtlCol="0">
            <a:spAutoFit/>
          </a:bodyPr>
          <a:lstStyle/>
          <a:p>
            <a:r>
              <a:rPr lang="en-US" sz="1600" dirty="0" smtClean="0">
                <a:solidFill>
                  <a:srgbClr val="139A29"/>
                </a:solidFill>
                <a:latin typeface="Arial"/>
                <a:cs typeface="Arial"/>
              </a:rPr>
              <a:t>ENROLL DATES</a:t>
            </a:r>
          </a:p>
        </p:txBody>
      </p:sp>
      <p:cxnSp>
        <p:nvCxnSpPr>
          <p:cNvPr id="16" name="Straight Arrow Connector 15"/>
          <p:cNvCxnSpPr/>
          <p:nvPr/>
        </p:nvCxnSpPr>
        <p:spPr>
          <a:xfrm>
            <a:off x="6354710" y="2684373"/>
            <a:ext cx="862213" cy="0"/>
          </a:xfrm>
          <a:prstGeom prst="straightConnector1">
            <a:avLst/>
          </a:prstGeom>
          <a:ln>
            <a:solidFill>
              <a:srgbClr val="0F7B2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flipH="1">
            <a:off x="6302585" y="3867773"/>
            <a:ext cx="1554481" cy="338554"/>
          </a:xfrm>
          <a:prstGeom prst="rect">
            <a:avLst/>
          </a:prstGeom>
          <a:noFill/>
        </p:spPr>
        <p:txBody>
          <a:bodyPr wrap="square" rtlCol="0">
            <a:spAutoFit/>
          </a:bodyPr>
          <a:lstStyle/>
          <a:p>
            <a:r>
              <a:rPr lang="en-US" sz="1600" dirty="0" smtClean="0">
                <a:solidFill>
                  <a:srgbClr val="139A29"/>
                </a:solidFill>
                <a:latin typeface="Arial"/>
                <a:cs typeface="Arial"/>
              </a:rPr>
              <a:t>PAY</a:t>
            </a:r>
          </a:p>
        </p:txBody>
      </p:sp>
      <p:cxnSp>
        <p:nvCxnSpPr>
          <p:cNvPr id="19" name="Straight Arrow Connector 18"/>
          <p:cNvCxnSpPr/>
          <p:nvPr/>
        </p:nvCxnSpPr>
        <p:spPr>
          <a:xfrm flipH="1" flipV="1">
            <a:off x="6267082" y="3705954"/>
            <a:ext cx="108246" cy="173415"/>
          </a:xfrm>
          <a:prstGeom prst="straightConnector1">
            <a:avLst/>
          </a:prstGeom>
          <a:ln>
            <a:solidFill>
              <a:srgbClr val="0F7B21"/>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228600" y="304800"/>
            <a:ext cx="8915400" cy="57150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Font typeface="Arial" charset="0"/>
              <a:buNone/>
              <a:defRPr/>
            </a:pPr>
            <a:r>
              <a:rPr lang="en-US" b="1" dirty="0" smtClean="0"/>
              <a:t>Background Courses</a:t>
            </a:r>
            <a:endParaRPr lang="en-US" b="1" dirty="0"/>
          </a:p>
          <a:p>
            <a:pPr lvl="1" fontAlgn="auto">
              <a:spcAft>
                <a:spcPts val="0"/>
              </a:spcAft>
              <a:buFont typeface="Arial" panose="020B0604020202020204" pitchFamily="34" charset="0"/>
              <a:buChar char="•"/>
              <a:defRPr/>
            </a:pPr>
            <a:endParaRPr lang="en-US" sz="1800" dirty="0" smtClean="0"/>
          </a:p>
          <a:p>
            <a:pPr lvl="1" fontAlgn="auto">
              <a:spcAft>
                <a:spcPts val="0"/>
              </a:spcAft>
              <a:buFont typeface="Arial" panose="020B0604020202020204" pitchFamily="34" charset="0"/>
              <a:buChar char="•"/>
              <a:defRPr/>
            </a:pPr>
            <a:r>
              <a:rPr lang="en-US" sz="1800" dirty="0" smtClean="0"/>
              <a:t>Fundamentals </a:t>
            </a:r>
            <a:r>
              <a:rPr lang="en-US" sz="1800" dirty="0"/>
              <a:t>of Economics</a:t>
            </a:r>
          </a:p>
          <a:p>
            <a:pPr lvl="1" fontAlgn="auto">
              <a:spcAft>
                <a:spcPts val="0"/>
              </a:spcAft>
              <a:buFont typeface="Arial" panose="020B0604020202020204" pitchFamily="34" charset="0"/>
              <a:buChar char="•"/>
              <a:defRPr/>
            </a:pPr>
            <a:r>
              <a:rPr lang="en-US" sz="1800" dirty="0"/>
              <a:t>Financial Accounting</a:t>
            </a:r>
          </a:p>
          <a:p>
            <a:pPr lvl="1" fontAlgn="auto">
              <a:spcAft>
                <a:spcPts val="0"/>
              </a:spcAft>
              <a:buFont typeface="Arial" panose="020B0604020202020204" pitchFamily="34" charset="0"/>
              <a:buChar char="•"/>
              <a:defRPr/>
            </a:pPr>
            <a:r>
              <a:rPr lang="en-US" sz="1800" dirty="0"/>
              <a:t>Managerial Accounting</a:t>
            </a:r>
          </a:p>
          <a:p>
            <a:pPr lvl="1" fontAlgn="auto">
              <a:spcAft>
                <a:spcPts val="0"/>
              </a:spcAft>
              <a:buFont typeface="Arial" panose="020B0604020202020204" pitchFamily="34" charset="0"/>
              <a:buChar char="•"/>
              <a:defRPr/>
            </a:pPr>
            <a:r>
              <a:rPr lang="en-US" sz="1800" dirty="0" smtClean="0"/>
              <a:t>Business Statistics </a:t>
            </a:r>
            <a:endParaRPr lang="en-US" sz="1800" dirty="0"/>
          </a:p>
          <a:p>
            <a:pPr lvl="1" fontAlgn="auto">
              <a:spcAft>
                <a:spcPts val="0"/>
              </a:spcAft>
              <a:buFont typeface="Arial" panose="020B0604020202020204" pitchFamily="34" charset="0"/>
              <a:buChar char="•"/>
              <a:defRPr/>
            </a:pPr>
            <a:r>
              <a:rPr lang="en-US" sz="1800" dirty="0" smtClean="0"/>
              <a:t>Basic </a:t>
            </a:r>
            <a:r>
              <a:rPr lang="en-US" sz="1800" dirty="0"/>
              <a:t>Information Systems</a:t>
            </a:r>
          </a:p>
          <a:p>
            <a:pPr lvl="1" fontAlgn="auto">
              <a:spcAft>
                <a:spcPts val="0"/>
              </a:spcAft>
              <a:buFont typeface="Arial" panose="020B0604020202020204" pitchFamily="34" charset="0"/>
              <a:buChar char="•"/>
              <a:defRPr/>
            </a:pPr>
            <a:r>
              <a:rPr lang="en-US" sz="1800" dirty="0"/>
              <a:t>Corporate Finance</a:t>
            </a:r>
          </a:p>
          <a:p>
            <a:pPr lvl="1" fontAlgn="auto">
              <a:spcAft>
                <a:spcPts val="0"/>
              </a:spcAft>
              <a:buFont typeface="Arial" panose="020B0604020202020204" pitchFamily="34" charset="0"/>
              <a:buChar char="•"/>
              <a:defRPr/>
            </a:pPr>
            <a:r>
              <a:rPr lang="en-US" sz="1800" dirty="0"/>
              <a:t>Principles of </a:t>
            </a:r>
            <a:r>
              <a:rPr lang="en-US" sz="1800" dirty="0" smtClean="0"/>
              <a:t>Marketing</a:t>
            </a:r>
          </a:p>
          <a:p>
            <a:pPr lvl="1" fontAlgn="auto">
              <a:spcAft>
                <a:spcPts val="0"/>
              </a:spcAft>
              <a:buFont typeface="Arial" panose="020B0604020202020204" pitchFamily="34" charset="0"/>
              <a:buChar char="•"/>
              <a:defRPr/>
            </a:pPr>
            <a:r>
              <a:rPr lang="en-US" sz="1800" dirty="0" smtClean="0"/>
              <a:t>Business Law</a:t>
            </a:r>
          </a:p>
          <a:p>
            <a:pPr lvl="1" fontAlgn="auto">
              <a:spcAft>
                <a:spcPts val="0"/>
              </a:spcAft>
              <a:buFont typeface="Arial" panose="020B0604020202020204" pitchFamily="34" charset="0"/>
              <a:buChar char="•"/>
              <a:defRPr/>
            </a:pPr>
            <a:endParaRPr lang="en-US" sz="1800" dirty="0"/>
          </a:p>
          <a:p>
            <a:pPr lvl="1" fontAlgn="auto">
              <a:spcAft>
                <a:spcPts val="0"/>
              </a:spcAft>
              <a:buFont typeface="Arial" panose="020B0604020202020204" pitchFamily="34" charset="0"/>
              <a:buChar char="•"/>
              <a:defRPr/>
            </a:pPr>
            <a:endParaRPr lang="en-US" sz="1800" dirty="0" smtClean="0"/>
          </a:p>
          <a:p>
            <a:pPr lvl="1" fontAlgn="auto">
              <a:spcAft>
                <a:spcPts val="0"/>
              </a:spcAft>
              <a:buFont typeface="Arial" panose="020B0604020202020204" pitchFamily="34" charset="0"/>
              <a:buChar char="•"/>
              <a:defRPr/>
            </a:pPr>
            <a:endParaRPr lang="en-US" sz="1800" dirty="0"/>
          </a:p>
          <a:p>
            <a:pPr lvl="1" fontAlgn="auto">
              <a:spcAft>
                <a:spcPts val="0"/>
              </a:spcAft>
              <a:buFont typeface="Arial" panose="020B0604020202020204" pitchFamily="34" charset="0"/>
              <a:buChar char="•"/>
              <a:defRPr/>
            </a:pPr>
            <a:r>
              <a:rPr lang="en-US" sz="1800" dirty="0"/>
              <a:t>Quantitative Foundations</a:t>
            </a:r>
            <a:endParaRPr lang="en-US" sz="1600" dirty="0"/>
          </a:p>
          <a:p>
            <a:pPr marL="457200" lvl="1" indent="0" fontAlgn="auto">
              <a:spcAft>
                <a:spcPts val="0"/>
              </a:spcAft>
              <a:buNone/>
              <a:defRPr/>
            </a:pPr>
            <a:endParaRPr lang="en-US" sz="1800" dirty="0"/>
          </a:p>
          <a:p>
            <a:pPr marL="457200" lvl="1" indent="0" fontAlgn="auto">
              <a:spcAft>
                <a:spcPts val="0"/>
              </a:spcAft>
              <a:buNone/>
              <a:defRPr/>
            </a:pPr>
            <a:r>
              <a:rPr lang="en-US" sz="1800" b="1" dirty="0" smtClean="0"/>
              <a:t>Please speak to the </a:t>
            </a:r>
            <a:r>
              <a:rPr lang="en-US" sz="1800" b="1" u="sng" dirty="0" smtClean="0"/>
              <a:t>Graduate Programs Office </a:t>
            </a:r>
            <a:r>
              <a:rPr lang="en-US" sz="1800" b="1" dirty="0" smtClean="0"/>
              <a:t>if you have questions about background courses</a:t>
            </a:r>
            <a:endParaRPr lang="en-US" sz="1800" b="1" dirty="0"/>
          </a:p>
          <a:p>
            <a:pPr fontAlgn="auto">
              <a:spcAft>
                <a:spcPts val="0"/>
              </a:spcAft>
              <a:buFont typeface="Arial" charset="0"/>
              <a:buNone/>
              <a:defRPr/>
            </a:pPr>
            <a:endParaRPr lang="en-US" b="1" dirty="0" smtClean="0"/>
          </a:p>
          <a:p>
            <a:pPr fontAlgn="auto">
              <a:spcAft>
                <a:spcPts val="0"/>
              </a:spcAft>
              <a:buFont typeface="Arial" charset="0"/>
              <a:buNone/>
              <a:defRPr/>
            </a:pPr>
            <a:endParaRPr lang="en-US" b="1" dirty="0"/>
          </a:p>
          <a:p>
            <a:pPr fontAlgn="auto">
              <a:spcAft>
                <a:spcPts val="0"/>
              </a:spcAft>
              <a:buFont typeface="Arial" charset="0"/>
              <a:buNone/>
              <a:defRPr/>
            </a:pPr>
            <a:r>
              <a:rPr lang="en-US" b="1" dirty="0" smtClean="0"/>
              <a:t/>
            </a:r>
            <a:br>
              <a:rPr lang="en-US" b="1" dirty="0" smtClean="0"/>
            </a:br>
            <a:endParaRPr lang="en-US" b="1" dirty="0" smtClean="0"/>
          </a:p>
          <a:p>
            <a:pPr marL="0" indent="0" fontAlgn="auto">
              <a:spcAft>
                <a:spcPts val="0"/>
              </a:spcAft>
              <a:buNone/>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0" indent="0" fontAlgn="auto">
              <a:spcAft>
                <a:spcPts val="0"/>
              </a:spcAft>
              <a:buFont typeface="Arial" charset="0"/>
              <a:buNone/>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600" dirty="0" smtClean="0">
              <a:solidFill>
                <a:schemeClr val="tx1">
                  <a:lumMod val="75000"/>
                  <a:lumOff val="25000"/>
                </a:schemeClr>
              </a:solidFill>
            </a:endParaRPr>
          </a:p>
          <a:p>
            <a:pPr fontAlgn="auto">
              <a:spcAft>
                <a:spcPts val="0"/>
              </a:spcAft>
              <a:buFont typeface="Arial" panose="020B0604020202020204" pitchFamily="34" charset="0"/>
              <a:buChar char="•"/>
              <a:defRPr/>
            </a:pPr>
            <a:endParaRPr lang="en-US" b="1" dirty="0"/>
          </a:p>
        </p:txBody>
      </p:sp>
      <p:pic>
        <p:nvPicPr>
          <p:cNvPr id="2" name="Picture 1"/>
          <p:cNvPicPr>
            <a:picLocks noChangeAspect="1"/>
          </p:cNvPicPr>
          <p:nvPr/>
        </p:nvPicPr>
        <p:blipFill>
          <a:blip r:embed="rId4"/>
          <a:stretch>
            <a:fillRect/>
          </a:stretch>
        </p:blipFill>
        <p:spPr>
          <a:xfrm>
            <a:off x="4648200" y="1066800"/>
            <a:ext cx="4005263" cy="1798028"/>
          </a:xfrm>
          <a:prstGeom prst="rect">
            <a:avLst/>
          </a:prstGeom>
        </p:spPr>
      </p:pic>
      <p:pic>
        <p:nvPicPr>
          <p:cNvPr id="3" name="Picture 2"/>
          <p:cNvPicPr>
            <a:picLocks noChangeAspect="1"/>
          </p:cNvPicPr>
          <p:nvPr/>
        </p:nvPicPr>
        <p:blipFill>
          <a:blip r:embed="rId5"/>
          <a:stretch>
            <a:fillRect/>
          </a:stretch>
        </p:blipFill>
        <p:spPr>
          <a:xfrm>
            <a:off x="4648200" y="4003840"/>
            <a:ext cx="4005263" cy="934889"/>
          </a:xfrm>
          <a:prstGeom prst="rect">
            <a:avLst/>
          </a:prstGeom>
        </p:spPr>
      </p:pic>
      <p:sp>
        <p:nvSpPr>
          <p:cNvPr id="7" name="TextBox 6"/>
          <p:cNvSpPr txBox="1"/>
          <p:nvPr/>
        </p:nvSpPr>
        <p:spPr>
          <a:xfrm>
            <a:off x="4724400" y="575827"/>
            <a:ext cx="2971800" cy="461665"/>
          </a:xfrm>
          <a:prstGeom prst="rect">
            <a:avLst/>
          </a:prstGeom>
          <a:noFill/>
        </p:spPr>
        <p:txBody>
          <a:bodyPr wrap="square" rtlCol="0">
            <a:spAutoFit/>
          </a:bodyPr>
          <a:lstStyle/>
          <a:p>
            <a:r>
              <a:rPr lang="en-US" sz="2400" dirty="0" smtClean="0">
                <a:solidFill>
                  <a:srgbClr val="139A29"/>
                </a:solidFill>
                <a:latin typeface="Arial"/>
                <a:cs typeface="Arial"/>
              </a:rPr>
              <a:t>$75 per module</a:t>
            </a:r>
          </a:p>
        </p:txBody>
      </p:sp>
      <p:sp>
        <p:nvSpPr>
          <p:cNvPr id="8" name="TextBox 7"/>
          <p:cNvSpPr txBox="1"/>
          <p:nvPr/>
        </p:nvSpPr>
        <p:spPr>
          <a:xfrm>
            <a:off x="4724400" y="3542175"/>
            <a:ext cx="2971800" cy="461665"/>
          </a:xfrm>
          <a:prstGeom prst="rect">
            <a:avLst/>
          </a:prstGeom>
          <a:noFill/>
        </p:spPr>
        <p:txBody>
          <a:bodyPr wrap="square" rtlCol="0">
            <a:spAutoFit/>
          </a:bodyPr>
          <a:lstStyle/>
          <a:p>
            <a:r>
              <a:rPr lang="en-US" sz="2400" dirty="0" smtClean="0">
                <a:solidFill>
                  <a:srgbClr val="139A29"/>
                </a:solidFill>
                <a:latin typeface="Arial"/>
                <a:cs typeface="Arial"/>
              </a:rPr>
              <a:t>$48 per module</a:t>
            </a:r>
          </a:p>
        </p:txBody>
      </p:sp>
    </p:spTree>
    <p:extLst>
      <p:ext uri="{BB962C8B-B14F-4D97-AF65-F5344CB8AC3E}">
        <p14:creationId xmlns:p14="http://schemas.microsoft.com/office/powerpoint/2010/main" val="4158023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9" name="TextBox 8"/>
          <p:cNvSpPr txBox="1"/>
          <p:nvPr/>
        </p:nvSpPr>
        <p:spPr>
          <a:xfrm>
            <a:off x="609600" y="533400"/>
            <a:ext cx="8229600" cy="4955203"/>
          </a:xfrm>
          <a:prstGeom prst="rect">
            <a:avLst/>
          </a:prstGeom>
          <a:noFill/>
        </p:spPr>
        <p:txBody>
          <a:bodyPr wrap="square">
            <a:spAutoFit/>
          </a:bodyPr>
          <a:lstStyle/>
          <a:p>
            <a:pPr eaLnBrk="1" hangingPunct="1">
              <a:defRPr/>
            </a:pPr>
            <a:r>
              <a:rPr lang="en-US" sz="3200" b="1" cap="small" spc="600" dirty="0" smtClean="0">
                <a:latin typeface="+mn-lt"/>
              </a:rPr>
              <a:t>Degree Plans and Advising</a:t>
            </a:r>
            <a:endParaRPr lang="en-US" sz="3200" b="1" cap="small" spc="600" dirty="0">
              <a:latin typeface="+mn-lt"/>
            </a:endParaRPr>
          </a:p>
          <a:p>
            <a:pPr eaLnBrk="1" hangingPunct="1">
              <a:defRPr/>
            </a:pPr>
            <a:endParaRPr lang="en-US" sz="2400" b="1" cap="small" spc="600" dirty="0">
              <a:latin typeface="+mn-lt"/>
            </a:endParaRPr>
          </a:p>
          <a:p>
            <a:pPr marL="342900" indent="-342900" eaLnBrk="1" hangingPunct="1">
              <a:buFont typeface="Arial" panose="020B0604020202020204" pitchFamily="34" charset="0"/>
              <a:buChar char="•"/>
            </a:pPr>
            <a:r>
              <a:rPr lang="en-US" altLang="en-US" sz="2400" dirty="0">
                <a:solidFill>
                  <a:srgbClr val="404040"/>
                </a:solidFill>
              </a:rPr>
              <a:t>Your degree plan is required by the end of your first </a:t>
            </a:r>
            <a:r>
              <a:rPr lang="en-US" altLang="en-US" sz="2400" dirty="0" smtClean="0">
                <a:solidFill>
                  <a:srgbClr val="404040"/>
                </a:solidFill>
              </a:rPr>
              <a:t>semester</a:t>
            </a:r>
          </a:p>
          <a:p>
            <a:pPr marL="342900" indent="-342900" eaLnBrk="1" hangingPunct="1">
              <a:buFont typeface="Arial" panose="020B0604020202020204" pitchFamily="34" charset="0"/>
              <a:buChar char="•"/>
            </a:pPr>
            <a:endParaRPr lang="en-US" altLang="en-US" sz="2400" dirty="0" smtClean="0">
              <a:solidFill>
                <a:srgbClr val="404040"/>
              </a:solidFill>
            </a:endParaRPr>
          </a:p>
          <a:p>
            <a:pPr marL="342900" indent="-342900" eaLnBrk="1" hangingPunct="1">
              <a:buFont typeface="Arial" panose="020B0604020202020204" pitchFamily="34" charset="0"/>
              <a:buChar char="•"/>
            </a:pPr>
            <a:r>
              <a:rPr lang="en-US" altLang="en-US" sz="2400" dirty="0" smtClean="0">
                <a:solidFill>
                  <a:srgbClr val="404040"/>
                </a:solidFill>
              </a:rPr>
              <a:t>To </a:t>
            </a:r>
            <a:r>
              <a:rPr lang="en-US" altLang="en-US" sz="2400" dirty="0">
                <a:solidFill>
                  <a:srgbClr val="404040"/>
                </a:solidFill>
              </a:rPr>
              <a:t>file, meet with your departmental advisor.  Your advisor approves your degree plan and sends it to the Graduate Programs </a:t>
            </a:r>
            <a:r>
              <a:rPr lang="en-US" altLang="en-US" sz="2400" dirty="0" smtClean="0">
                <a:solidFill>
                  <a:srgbClr val="404040"/>
                </a:solidFill>
              </a:rPr>
              <a:t>Office</a:t>
            </a:r>
          </a:p>
          <a:p>
            <a:pPr marL="342900" indent="-342900" eaLnBrk="1" hangingPunct="1">
              <a:buFont typeface="Arial" panose="020B0604020202020204" pitchFamily="34" charset="0"/>
              <a:buChar char="•"/>
            </a:pPr>
            <a:endParaRPr lang="en-US" altLang="en-US" sz="2400" dirty="0" smtClean="0">
              <a:solidFill>
                <a:srgbClr val="404040"/>
              </a:solidFill>
            </a:endParaRPr>
          </a:p>
          <a:p>
            <a:pPr marL="342900" indent="-342900" eaLnBrk="1" hangingPunct="1">
              <a:buFont typeface="Arial" panose="020B0604020202020204" pitchFamily="34" charset="0"/>
              <a:buChar char="•"/>
            </a:pPr>
            <a:r>
              <a:rPr lang="en-US" altLang="en-US" sz="2400" dirty="0" smtClean="0">
                <a:solidFill>
                  <a:srgbClr val="404040"/>
                </a:solidFill>
              </a:rPr>
              <a:t>Confer </a:t>
            </a:r>
            <a:r>
              <a:rPr lang="en-US" altLang="en-US" sz="2400" dirty="0">
                <a:solidFill>
                  <a:srgbClr val="404040"/>
                </a:solidFill>
              </a:rPr>
              <a:t>with </a:t>
            </a:r>
            <a:r>
              <a:rPr lang="en-US" altLang="en-US" sz="2400" dirty="0" smtClean="0">
                <a:solidFill>
                  <a:srgbClr val="404040"/>
                </a:solidFill>
              </a:rPr>
              <a:t>your departmental </a:t>
            </a:r>
            <a:r>
              <a:rPr lang="en-US" altLang="en-US" sz="2400" dirty="0">
                <a:solidFill>
                  <a:srgbClr val="404040"/>
                </a:solidFill>
              </a:rPr>
              <a:t>advisor </a:t>
            </a:r>
            <a:r>
              <a:rPr lang="en-US" altLang="en-US" sz="2400" dirty="0" smtClean="0">
                <a:solidFill>
                  <a:srgbClr val="404040"/>
                </a:solidFill>
              </a:rPr>
              <a:t>before enrolling </a:t>
            </a:r>
            <a:r>
              <a:rPr lang="en-US" altLang="en-US" sz="2400" dirty="0">
                <a:solidFill>
                  <a:srgbClr val="404040"/>
                </a:solidFill>
              </a:rPr>
              <a:t>in classes NOT listed on your degree </a:t>
            </a:r>
            <a:r>
              <a:rPr lang="en-US" altLang="en-US" sz="2400" dirty="0" smtClean="0">
                <a:solidFill>
                  <a:srgbClr val="404040"/>
                </a:solidFill>
              </a:rPr>
              <a:t>plan</a:t>
            </a:r>
          </a:p>
          <a:p>
            <a:pPr marL="342900" indent="-342900" eaLnBrk="1" hangingPunct="1">
              <a:buFont typeface="Arial" panose="020B0604020202020204" pitchFamily="34" charset="0"/>
              <a:buChar char="•"/>
            </a:pPr>
            <a:endParaRPr lang="en-US" altLang="en-US" sz="2400" dirty="0">
              <a:solidFill>
                <a:srgbClr val="404040"/>
              </a:solidFill>
            </a:endParaRPr>
          </a:p>
          <a:p>
            <a:pPr marL="342900" indent="-342900" eaLnBrk="1" hangingPunct="1">
              <a:buFont typeface="Arial" panose="020B0604020202020204" pitchFamily="34" charset="0"/>
              <a:buChar char="•"/>
            </a:pPr>
            <a:r>
              <a:rPr lang="en-US" altLang="en-US" sz="2400" dirty="0" smtClean="0">
                <a:solidFill>
                  <a:srgbClr val="404040"/>
                </a:solidFill>
              </a:rPr>
              <a:t>Let us know if you are not sure who your advisor is</a:t>
            </a:r>
            <a:endParaRPr lang="en-US" altLang="en-US" sz="2400" dirty="0">
              <a:solidFill>
                <a:srgbClr val="404040"/>
              </a:solidFill>
            </a:endParaRPr>
          </a:p>
          <a:p>
            <a:pPr marL="342900" indent="-342900" eaLnBrk="1" hangingPunct="1">
              <a:buFont typeface="Arial" pitchFamily="34" charset="0"/>
              <a:buChar char="•"/>
              <a:defRPr/>
            </a:pPr>
            <a:endParaRPr lang="en-US" sz="2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152400"/>
            <a:ext cx="8763000" cy="5375275"/>
          </a:xfrm>
        </p:spPr>
        <p:txBody>
          <a:bodyPr/>
          <a:lstStyle/>
          <a:p>
            <a:pPr marL="0" indent="0">
              <a:spcBef>
                <a:spcPts val="0"/>
              </a:spcBef>
              <a:buNone/>
            </a:pPr>
            <a:r>
              <a:rPr lang="en-US" b="1" dirty="0" smtClean="0"/>
              <a:t>Advising </a:t>
            </a:r>
          </a:p>
          <a:p>
            <a:pPr marL="0" indent="0">
              <a:spcBef>
                <a:spcPts val="0"/>
              </a:spcBef>
              <a:buNone/>
            </a:pPr>
            <a:r>
              <a:rPr lang="en-US" sz="1900" b="1" dirty="0" smtClean="0"/>
              <a:t>Accounting: Christine Ellis</a:t>
            </a:r>
          </a:p>
          <a:p>
            <a:pPr marL="0" indent="0">
              <a:spcBef>
                <a:spcPts val="0"/>
              </a:spcBef>
              <a:buNone/>
            </a:pPr>
            <a:r>
              <a:rPr lang="en-US" sz="1900" dirty="0" smtClean="0">
                <a:hlinkClick r:id="rId2"/>
              </a:rPr>
              <a:t>Christine.ellis@unt.edu</a:t>
            </a:r>
            <a:endParaRPr lang="en-US" sz="1900" dirty="0" smtClean="0"/>
          </a:p>
          <a:p>
            <a:pPr marL="0" indent="0">
              <a:spcBef>
                <a:spcPts val="0"/>
              </a:spcBef>
              <a:buNone/>
            </a:pPr>
            <a:endParaRPr lang="en-US" sz="1900" dirty="0" smtClean="0"/>
          </a:p>
          <a:p>
            <a:pPr marL="0" indent="0">
              <a:spcBef>
                <a:spcPts val="0"/>
              </a:spcBef>
              <a:buNone/>
            </a:pPr>
            <a:r>
              <a:rPr lang="en-US" sz="1900" b="1" dirty="0" smtClean="0"/>
              <a:t>Finance: Lisa McDaniel</a:t>
            </a:r>
          </a:p>
          <a:p>
            <a:pPr marL="0" indent="0">
              <a:spcBef>
                <a:spcPts val="0"/>
              </a:spcBef>
              <a:buNone/>
            </a:pPr>
            <a:r>
              <a:rPr lang="en-US" sz="1900" dirty="0" smtClean="0">
                <a:hlinkClick r:id="rId3"/>
              </a:rPr>
              <a:t>Lisa.mcdaniel@unt.edu</a:t>
            </a:r>
            <a:r>
              <a:rPr lang="en-US" sz="1900" dirty="0" smtClean="0"/>
              <a:t> or </a:t>
            </a:r>
            <a:r>
              <a:rPr lang="en-US" sz="1900" dirty="0" smtClean="0">
                <a:hlinkClick r:id="rId4"/>
              </a:rPr>
              <a:t>FIRELadv@unt.edu</a:t>
            </a:r>
            <a:endParaRPr lang="en-US" sz="1900" dirty="0" smtClean="0"/>
          </a:p>
          <a:p>
            <a:pPr marL="0" indent="0">
              <a:spcBef>
                <a:spcPts val="0"/>
              </a:spcBef>
              <a:buNone/>
            </a:pPr>
            <a:endParaRPr lang="en-US" sz="1900" dirty="0"/>
          </a:p>
          <a:p>
            <a:pPr marL="0" indent="0">
              <a:spcBef>
                <a:spcPts val="0"/>
              </a:spcBef>
              <a:buNone/>
            </a:pPr>
            <a:r>
              <a:rPr lang="en-US" sz="1900" b="1" dirty="0" smtClean="0"/>
              <a:t>Management: April Kuykendall</a:t>
            </a:r>
          </a:p>
          <a:p>
            <a:pPr marL="0" indent="0">
              <a:spcBef>
                <a:spcPts val="0"/>
              </a:spcBef>
              <a:buNone/>
            </a:pPr>
            <a:r>
              <a:rPr lang="en-US" sz="1900" dirty="0" smtClean="0">
                <a:hlinkClick r:id="rId5"/>
              </a:rPr>
              <a:t>April.Kuykendall@unt.edu</a:t>
            </a:r>
            <a:endParaRPr lang="en-US" sz="1900" dirty="0" smtClean="0"/>
          </a:p>
          <a:p>
            <a:pPr marL="0" indent="0">
              <a:spcBef>
                <a:spcPts val="0"/>
              </a:spcBef>
              <a:buNone/>
            </a:pPr>
            <a:endParaRPr lang="en-US" sz="1900" dirty="0"/>
          </a:p>
          <a:p>
            <a:pPr marL="0" indent="0">
              <a:spcBef>
                <a:spcPts val="0"/>
              </a:spcBef>
              <a:buNone/>
            </a:pPr>
            <a:r>
              <a:rPr lang="en-US" sz="1900" b="1" dirty="0" smtClean="0"/>
              <a:t>Marketing &amp; Logistics: Terrence Suber</a:t>
            </a:r>
          </a:p>
          <a:p>
            <a:pPr marL="0" indent="0">
              <a:spcBef>
                <a:spcPts val="0"/>
              </a:spcBef>
              <a:buNone/>
            </a:pPr>
            <a:r>
              <a:rPr lang="en-US" sz="1900" dirty="0" smtClean="0">
                <a:hlinkClick r:id="rId6"/>
              </a:rPr>
              <a:t>Terrence.suber@unt.edu</a:t>
            </a:r>
            <a:endParaRPr lang="en-US" sz="1900" dirty="0" smtClean="0"/>
          </a:p>
          <a:p>
            <a:pPr marL="0" indent="0">
              <a:spcBef>
                <a:spcPts val="0"/>
              </a:spcBef>
              <a:buNone/>
            </a:pPr>
            <a:endParaRPr lang="en-US" sz="1900" dirty="0"/>
          </a:p>
          <a:p>
            <a:pPr marL="0" indent="0">
              <a:spcBef>
                <a:spcPts val="0"/>
              </a:spcBef>
              <a:buNone/>
            </a:pPr>
            <a:r>
              <a:rPr lang="en-US" sz="1900" b="1" dirty="0" smtClean="0"/>
              <a:t>Info Tech &amp; Decision Sciences: Dr. Donna Lohr</a:t>
            </a:r>
          </a:p>
          <a:p>
            <a:pPr marL="0" indent="0">
              <a:spcBef>
                <a:spcPts val="0"/>
              </a:spcBef>
              <a:buNone/>
            </a:pPr>
            <a:r>
              <a:rPr lang="en-US" sz="1900" dirty="0" smtClean="0">
                <a:hlinkClick r:id="rId7"/>
              </a:rPr>
              <a:t>Itdsadv@unt.edu</a:t>
            </a:r>
            <a:endParaRPr lang="en-US" sz="1900" dirty="0" smtClean="0"/>
          </a:p>
          <a:p>
            <a:pPr marL="0" indent="0">
              <a:spcBef>
                <a:spcPts val="0"/>
              </a:spcBef>
              <a:buNone/>
            </a:pPr>
            <a:endParaRPr lang="en-US" sz="1900" dirty="0"/>
          </a:p>
          <a:p>
            <a:pPr marL="0" indent="0">
              <a:spcBef>
                <a:spcPts val="0"/>
              </a:spcBef>
              <a:buNone/>
            </a:pPr>
            <a:r>
              <a:rPr lang="en-US" sz="1900" b="1" dirty="0" smtClean="0"/>
              <a:t>Marketing Analytics &amp; Sport, Event, and </a:t>
            </a:r>
            <a:r>
              <a:rPr lang="en-US" sz="1900" b="1" dirty="0" err="1" smtClean="0"/>
              <a:t>Mgmt</a:t>
            </a:r>
            <a:r>
              <a:rPr lang="en-US" sz="1900" b="1" dirty="0" smtClean="0"/>
              <a:t>: DeAnna Taylor </a:t>
            </a:r>
            <a:r>
              <a:rPr lang="en-US" sz="1900" dirty="0" smtClean="0">
                <a:hlinkClick r:id="rId8"/>
              </a:rPr>
              <a:t>Deanna.taylor@unt.edu</a:t>
            </a:r>
            <a:endParaRPr lang="en-US" sz="1900" dirty="0" smtClean="0"/>
          </a:p>
          <a:p>
            <a:pPr marL="0" indent="0">
              <a:spcBef>
                <a:spcPts val="0"/>
              </a:spcBef>
              <a:buNone/>
            </a:pPr>
            <a:endParaRPr lang="en-US" sz="1900" dirty="0" smtClean="0"/>
          </a:p>
          <a:p>
            <a:pPr marL="0" indent="0">
              <a:spcBef>
                <a:spcPts val="0"/>
              </a:spcBef>
              <a:buNone/>
            </a:pPr>
            <a:r>
              <a:rPr lang="en-US" sz="1900" b="1" dirty="0" smtClean="0"/>
              <a:t>Business Studies: Natalie Bernard</a:t>
            </a:r>
          </a:p>
          <a:p>
            <a:pPr marL="0" indent="0">
              <a:spcBef>
                <a:spcPts val="0"/>
              </a:spcBef>
              <a:buNone/>
            </a:pPr>
            <a:r>
              <a:rPr lang="en-US" sz="1900" dirty="0" smtClean="0">
                <a:hlinkClick r:id="rId9"/>
              </a:rPr>
              <a:t>Natalie.bernard@unt.edu</a:t>
            </a:r>
            <a:endParaRPr lang="en-US" sz="1900" dirty="0" smtClean="0"/>
          </a:p>
          <a:p>
            <a:pPr marL="0" indent="0">
              <a:spcBef>
                <a:spcPts val="0"/>
              </a:spcBef>
              <a:buNone/>
            </a:pPr>
            <a:endParaRPr lang="en-US" sz="1900" dirty="0"/>
          </a:p>
          <a:p>
            <a:pPr marL="0" indent="0">
              <a:buNone/>
            </a:pPr>
            <a:endParaRPr lang="en-US" sz="2400" dirty="0"/>
          </a:p>
          <a:p>
            <a:pPr marL="0" indent="0">
              <a:buNone/>
            </a:pPr>
            <a:endParaRPr lang="en-US" sz="2400"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93815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28600" y="304800"/>
            <a:ext cx="8686800" cy="4794250"/>
          </a:xfrm>
        </p:spPr>
        <p:txBody>
          <a:bodyPr/>
          <a:lstStyle/>
          <a:p>
            <a:pPr marL="0" indent="0">
              <a:spcBef>
                <a:spcPts val="0"/>
              </a:spcBef>
              <a:buNone/>
            </a:pPr>
            <a:r>
              <a:rPr lang="en-US" b="1" dirty="0"/>
              <a:t>DeAnna </a:t>
            </a:r>
            <a:r>
              <a:rPr lang="en-US" b="1" dirty="0" smtClean="0"/>
              <a:t>Taylor- </a:t>
            </a:r>
            <a:r>
              <a:rPr lang="en-US" b="1" dirty="0" smtClean="0">
                <a:hlinkClick r:id="rId2"/>
              </a:rPr>
              <a:t>Deanna.taylor@unt.edu</a:t>
            </a:r>
            <a:endParaRPr lang="en-US" b="1" dirty="0" smtClean="0"/>
          </a:p>
          <a:p>
            <a:pPr marL="0" indent="0">
              <a:spcBef>
                <a:spcPts val="0"/>
              </a:spcBef>
              <a:buNone/>
            </a:pPr>
            <a:endParaRPr lang="en-US" b="1" dirty="0"/>
          </a:p>
          <a:p>
            <a:pPr marL="0" indent="0">
              <a:spcBef>
                <a:spcPts val="0"/>
              </a:spcBef>
              <a:buNone/>
            </a:pPr>
            <a:r>
              <a:rPr lang="en-US" b="1" dirty="0"/>
              <a:t>Natalie Bernard- </a:t>
            </a:r>
            <a:r>
              <a:rPr lang="en-US" b="1" dirty="0" smtClean="0">
                <a:hlinkClick r:id="rId3"/>
              </a:rPr>
              <a:t>Natalie.Bernard@unt.edu</a:t>
            </a:r>
            <a:endParaRPr lang="en-US" b="1" dirty="0"/>
          </a:p>
          <a:p>
            <a:pPr marL="0" indent="0">
              <a:spcBef>
                <a:spcPts val="0"/>
              </a:spcBef>
              <a:buNone/>
            </a:pPr>
            <a:endParaRPr lang="en-US" b="1" dirty="0" smtClean="0"/>
          </a:p>
          <a:p>
            <a:pPr marL="0" lvl="0" indent="0">
              <a:spcBef>
                <a:spcPts val="0"/>
              </a:spcBef>
              <a:buNone/>
            </a:pPr>
            <a:r>
              <a:rPr lang="en-US" sz="2600" dirty="0" smtClean="0"/>
              <a:t>GPO Counselors are </a:t>
            </a:r>
            <a:r>
              <a:rPr lang="en-US" sz="2600" dirty="0"/>
              <a:t>always available to assist </a:t>
            </a:r>
            <a:r>
              <a:rPr lang="en-US" sz="2600" dirty="0" smtClean="0"/>
              <a:t>students</a:t>
            </a:r>
          </a:p>
          <a:p>
            <a:pPr marL="0" lvl="0" indent="0">
              <a:spcBef>
                <a:spcPts val="0"/>
              </a:spcBef>
              <a:buNone/>
            </a:pPr>
            <a:r>
              <a:rPr lang="en-US" sz="2600" dirty="0"/>
              <a:t>E</a:t>
            </a:r>
            <a:r>
              <a:rPr lang="en-US" sz="2600" dirty="0" smtClean="0"/>
              <a:t>specially </a:t>
            </a:r>
            <a:r>
              <a:rPr lang="en-US" sz="2600" dirty="0"/>
              <a:t>with the following issues:</a:t>
            </a:r>
          </a:p>
          <a:p>
            <a:pPr lvl="1">
              <a:spcBef>
                <a:spcPts val="0"/>
              </a:spcBef>
            </a:pPr>
            <a:r>
              <a:rPr lang="en-US" sz="2600" dirty="0"/>
              <a:t>Background course completion and general prerequisite questions</a:t>
            </a:r>
          </a:p>
          <a:p>
            <a:pPr lvl="1"/>
            <a:r>
              <a:rPr lang="en-US" sz="2600" dirty="0"/>
              <a:t>Registration Issues</a:t>
            </a:r>
          </a:p>
          <a:p>
            <a:pPr lvl="1"/>
            <a:r>
              <a:rPr lang="en-US" sz="2600" dirty="0"/>
              <a:t>Academic procedures and policy</a:t>
            </a:r>
          </a:p>
          <a:p>
            <a:pPr lvl="1"/>
            <a:r>
              <a:rPr lang="en-US" sz="2600" dirty="0"/>
              <a:t>Academic success issues, i.e. probation, suspension, etc.</a:t>
            </a:r>
          </a:p>
          <a:p>
            <a:endParaRPr lang="en-US" dirty="0"/>
          </a:p>
        </p:txBody>
      </p:sp>
    </p:spTree>
    <p:extLst>
      <p:ext uri="{BB962C8B-B14F-4D97-AF65-F5344CB8AC3E}">
        <p14:creationId xmlns:p14="http://schemas.microsoft.com/office/powerpoint/2010/main" val="282090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28600" y="152400"/>
            <a:ext cx="8242935" cy="4794250"/>
          </a:xfrm>
        </p:spPr>
        <p:txBody>
          <a:bodyPr/>
          <a:lstStyle/>
          <a:p>
            <a:pPr marL="0" indent="0">
              <a:buNone/>
            </a:pPr>
            <a:r>
              <a:rPr lang="en-US" b="1" dirty="0" smtClean="0"/>
              <a:t>Scholarships and Awards</a:t>
            </a:r>
          </a:p>
          <a:p>
            <a:pPr marL="0" indent="0">
              <a:buNone/>
            </a:pPr>
            <a:r>
              <a:rPr lang="en-US" dirty="0" smtClean="0">
                <a:hlinkClick r:id="rId2"/>
              </a:rPr>
              <a:t>COB Scholarships</a:t>
            </a:r>
            <a:endParaRPr lang="en-US" dirty="0" smtClean="0"/>
          </a:p>
          <a:p>
            <a:pPr marL="0" indent="0">
              <a:buNone/>
            </a:pPr>
            <a:endParaRPr lang="en-US" dirty="0"/>
          </a:p>
        </p:txBody>
      </p:sp>
      <p:pic>
        <p:nvPicPr>
          <p:cNvPr id="3" name="Picture 2"/>
          <p:cNvPicPr>
            <a:picLocks noChangeAspect="1"/>
          </p:cNvPicPr>
          <p:nvPr/>
        </p:nvPicPr>
        <p:blipFill>
          <a:blip r:embed="rId3"/>
          <a:stretch>
            <a:fillRect/>
          </a:stretch>
        </p:blipFill>
        <p:spPr>
          <a:xfrm>
            <a:off x="1752600" y="1295400"/>
            <a:ext cx="5978880" cy="4854981"/>
          </a:xfrm>
          <a:prstGeom prst="rect">
            <a:avLst/>
          </a:prstGeom>
        </p:spPr>
      </p:pic>
    </p:spTree>
    <p:extLst>
      <p:ext uri="{BB962C8B-B14F-4D97-AF65-F5344CB8AC3E}">
        <p14:creationId xmlns:p14="http://schemas.microsoft.com/office/powerpoint/2010/main" val="105277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304800" y="457200"/>
            <a:ext cx="8389938" cy="57150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Font typeface="Arial" charset="0"/>
              <a:buNone/>
              <a:defRPr/>
            </a:pPr>
            <a:r>
              <a:rPr lang="en-US" b="1" dirty="0" smtClean="0"/>
              <a:t>Probation Policy</a:t>
            </a:r>
            <a:br>
              <a:rPr lang="en-US" b="1" dirty="0" smtClean="0"/>
            </a:br>
            <a:endParaRPr lang="en-US" b="1" dirty="0" smtClean="0"/>
          </a:p>
          <a:p>
            <a:pPr marL="285750" indent="-285750">
              <a:buFont typeface="Arial" pitchFamily="34" charset="0"/>
              <a:buChar char="•"/>
              <a:defRPr/>
            </a:pPr>
            <a:r>
              <a:rPr lang="en-US" sz="2800" dirty="0">
                <a:solidFill>
                  <a:schemeClr val="tx1">
                    <a:lumMod val="75000"/>
                    <a:lumOff val="25000"/>
                  </a:schemeClr>
                </a:solidFill>
              </a:rPr>
              <a:t>Students are required to maintain a 3.0 graduate GPA to be in good </a:t>
            </a:r>
            <a:r>
              <a:rPr lang="en-US" sz="2800" dirty="0" smtClean="0">
                <a:solidFill>
                  <a:schemeClr val="tx1">
                    <a:lumMod val="75000"/>
                    <a:lumOff val="25000"/>
                  </a:schemeClr>
                </a:solidFill>
              </a:rPr>
              <a:t>standing</a:t>
            </a:r>
            <a:endParaRPr lang="en-US" sz="2800" dirty="0">
              <a:solidFill>
                <a:schemeClr val="tx1">
                  <a:lumMod val="75000"/>
                  <a:lumOff val="25000"/>
                </a:schemeClr>
              </a:solidFill>
            </a:endParaRPr>
          </a:p>
          <a:p>
            <a:pPr marL="285750" indent="-285750">
              <a:buFont typeface="Arial" pitchFamily="34" charset="0"/>
              <a:buChar char="•"/>
              <a:defRPr/>
            </a:pPr>
            <a:r>
              <a:rPr lang="en-US" sz="2800" dirty="0">
                <a:solidFill>
                  <a:schemeClr val="tx1">
                    <a:lumMod val="75000"/>
                    <a:lumOff val="25000"/>
                  </a:schemeClr>
                </a:solidFill>
              </a:rPr>
              <a:t>Students will be placed on </a:t>
            </a:r>
            <a:r>
              <a:rPr lang="en-US" sz="2800" b="1" dirty="0">
                <a:solidFill>
                  <a:schemeClr val="tx1">
                    <a:lumMod val="75000"/>
                    <a:lumOff val="25000"/>
                  </a:schemeClr>
                </a:solidFill>
              </a:rPr>
              <a:t>probation</a:t>
            </a:r>
            <a:r>
              <a:rPr lang="en-US" sz="2800" dirty="0">
                <a:solidFill>
                  <a:schemeClr val="tx1">
                    <a:lumMod val="75000"/>
                    <a:lumOff val="25000"/>
                  </a:schemeClr>
                </a:solidFill>
              </a:rPr>
              <a:t> if </a:t>
            </a:r>
            <a:r>
              <a:rPr lang="en-US" sz="2800" dirty="0" smtClean="0">
                <a:solidFill>
                  <a:schemeClr val="tx1">
                    <a:lumMod val="75000"/>
                    <a:lumOff val="25000"/>
                  </a:schemeClr>
                </a:solidFill>
              </a:rPr>
              <a:t>the </a:t>
            </a:r>
            <a:r>
              <a:rPr lang="en-US" sz="2800" dirty="0">
                <a:solidFill>
                  <a:schemeClr val="tx1">
                    <a:lumMod val="75000"/>
                    <a:lumOff val="25000"/>
                  </a:schemeClr>
                </a:solidFill>
              </a:rPr>
              <a:t>GPA falls below </a:t>
            </a:r>
            <a:r>
              <a:rPr lang="en-US" sz="2800" dirty="0" smtClean="0">
                <a:solidFill>
                  <a:schemeClr val="tx1">
                    <a:lumMod val="75000"/>
                    <a:lumOff val="25000"/>
                  </a:schemeClr>
                </a:solidFill>
              </a:rPr>
              <a:t>3.0</a:t>
            </a:r>
            <a:endParaRPr lang="en-US" sz="2800" dirty="0">
              <a:solidFill>
                <a:schemeClr val="tx1">
                  <a:lumMod val="75000"/>
                  <a:lumOff val="25000"/>
                </a:schemeClr>
              </a:solidFill>
            </a:endParaRPr>
          </a:p>
          <a:p>
            <a:pPr marL="285750" indent="-285750">
              <a:buFont typeface="Arial" pitchFamily="34" charset="0"/>
              <a:buChar char="•"/>
              <a:defRPr/>
            </a:pPr>
            <a:r>
              <a:rPr lang="en-US" sz="2800" dirty="0">
                <a:solidFill>
                  <a:schemeClr val="tx1">
                    <a:lumMod val="75000"/>
                    <a:lumOff val="25000"/>
                  </a:schemeClr>
                </a:solidFill>
              </a:rPr>
              <a:t>Students will remain on probation and be allowed to continue taking courses as long as they achieve a 3.0 GPA during a semester even if their cumulative GPA is still below </a:t>
            </a:r>
            <a:r>
              <a:rPr lang="en-US" sz="2800" dirty="0" smtClean="0">
                <a:solidFill>
                  <a:schemeClr val="tx1">
                    <a:lumMod val="75000"/>
                    <a:lumOff val="25000"/>
                  </a:schemeClr>
                </a:solidFill>
              </a:rPr>
              <a:t>3.0</a:t>
            </a:r>
            <a:endParaRPr lang="en-US" sz="2800" dirty="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0" indent="0" fontAlgn="auto">
              <a:spcAft>
                <a:spcPts val="0"/>
              </a:spcAft>
              <a:buFont typeface="Arial" charset="0"/>
              <a:buNone/>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600" dirty="0" smtClean="0">
              <a:solidFill>
                <a:schemeClr val="tx1">
                  <a:lumMod val="75000"/>
                  <a:lumOff val="25000"/>
                </a:schemeClr>
              </a:solidFill>
            </a:endParaRPr>
          </a:p>
          <a:p>
            <a:pPr fontAlgn="auto">
              <a:spcAft>
                <a:spcPts val="0"/>
              </a:spcAft>
              <a:buFont typeface="Arial" panose="020B0604020202020204" pitchFamily="34" charset="0"/>
              <a:buChar char="•"/>
              <a:defRPr/>
            </a:pPr>
            <a:endParaRPr lang="en-US" b="1" dirty="0"/>
          </a:p>
        </p:txBody>
      </p:sp>
    </p:spTree>
    <p:extLst>
      <p:ext uri="{BB962C8B-B14F-4D97-AF65-F5344CB8AC3E}">
        <p14:creationId xmlns:p14="http://schemas.microsoft.com/office/powerpoint/2010/main" val="12943274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304800" y="457200"/>
            <a:ext cx="8389938" cy="57150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Font typeface="Arial" charset="0"/>
              <a:buNone/>
              <a:defRPr/>
            </a:pPr>
            <a:r>
              <a:rPr lang="en-US" b="1" dirty="0" smtClean="0"/>
              <a:t>Suspension Policy</a:t>
            </a:r>
            <a:br>
              <a:rPr lang="en-US" b="1" dirty="0" smtClean="0"/>
            </a:br>
            <a:endParaRPr lang="en-US" b="1" dirty="0" smtClean="0"/>
          </a:p>
          <a:p>
            <a:pPr marL="285750" indent="-285750">
              <a:buFont typeface="Arial" pitchFamily="34" charset="0"/>
              <a:buChar char="•"/>
              <a:defRPr/>
            </a:pPr>
            <a:r>
              <a:rPr lang="en-US" sz="2800" dirty="0">
                <a:solidFill>
                  <a:schemeClr val="tx1">
                    <a:lumMod val="75000"/>
                    <a:lumOff val="25000"/>
                  </a:schemeClr>
                </a:solidFill>
              </a:rPr>
              <a:t>Students already on probation will be placed on academic suspension for one semester if the GPA in a successive semester falls below </a:t>
            </a:r>
            <a:r>
              <a:rPr lang="en-US" sz="2800" dirty="0" smtClean="0">
                <a:solidFill>
                  <a:schemeClr val="tx1">
                    <a:lumMod val="75000"/>
                    <a:lumOff val="25000"/>
                  </a:schemeClr>
                </a:solidFill>
              </a:rPr>
              <a:t>3.0</a:t>
            </a:r>
            <a:endParaRPr lang="en-US" sz="2800" dirty="0">
              <a:solidFill>
                <a:schemeClr val="tx1">
                  <a:lumMod val="75000"/>
                  <a:lumOff val="25000"/>
                </a:schemeClr>
              </a:solidFill>
            </a:endParaRPr>
          </a:p>
          <a:p>
            <a:pPr marL="285750" indent="-285750">
              <a:buFont typeface="Arial" pitchFamily="34" charset="0"/>
              <a:buChar char="•"/>
              <a:defRPr/>
            </a:pPr>
            <a:r>
              <a:rPr lang="en-US" sz="2800" dirty="0" smtClean="0">
                <a:solidFill>
                  <a:schemeClr val="tx1">
                    <a:lumMod val="75000"/>
                    <a:lumOff val="25000"/>
                  </a:schemeClr>
                </a:solidFill>
              </a:rPr>
              <a:t>A </a:t>
            </a:r>
            <a:r>
              <a:rPr lang="en-US" sz="2800" dirty="0">
                <a:solidFill>
                  <a:schemeClr val="tx1">
                    <a:lumMod val="75000"/>
                    <a:lumOff val="25000"/>
                  </a:schemeClr>
                </a:solidFill>
              </a:rPr>
              <a:t>second suspension will result in dismissal from the College of </a:t>
            </a:r>
            <a:r>
              <a:rPr lang="en-US" sz="2800" dirty="0" smtClean="0">
                <a:solidFill>
                  <a:schemeClr val="tx1">
                    <a:lumMod val="75000"/>
                    <a:lumOff val="25000"/>
                  </a:schemeClr>
                </a:solidFill>
              </a:rPr>
              <a:t>Business</a:t>
            </a:r>
            <a:endParaRPr lang="en-US" sz="2800" dirty="0">
              <a:solidFill>
                <a:schemeClr val="tx1">
                  <a:lumMod val="75000"/>
                  <a:lumOff val="25000"/>
                </a:schemeClr>
              </a:solidFill>
            </a:endParaRPr>
          </a:p>
          <a:p>
            <a:pPr marL="285750" indent="-285750">
              <a:buFont typeface="Arial" pitchFamily="34" charset="0"/>
              <a:buChar char="•"/>
              <a:defRPr/>
            </a:pPr>
            <a:r>
              <a:rPr lang="en-US" sz="2800" dirty="0">
                <a:solidFill>
                  <a:schemeClr val="tx1">
                    <a:lumMod val="75000"/>
                    <a:lumOff val="25000"/>
                  </a:schemeClr>
                </a:solidFill>
              </a:rPr>
              <a:t>Students may reapply after three </a:t>
            </a:r>
            <a:r>
              <a:rPr lang="en-US" sz="2800" dirty="0" smtClean="0">
                <a:solidFill>
                  <a:schemeClr val="tx1">
                    <a:lumMod val="75000"/>
                    <a:lumOff val="25000"/>
                  </a:schemeClr>
                </a:solidFill>
              </a:rPr>
              <a:t>years</a:t>
            </a:r>
            <a:endParaRPr lang="en-US" sz="2800" dirty="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0" indent="0" fontAlgn="auto">
              <a:spcAft>
                <a:spcPts val="0"/>
              </a:spcAft>
              <a:buFont typeface="Arial" charset="0"/>
              <a:buNone/>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600" dirty="0" smtClean="0">
              <a:solidFill>
                <a:schemeClr val="tx1">
                  <a:lumMod val="75000"/>
                  <a:lumOff val="25000"/>
                </a:schemeClr>
              </a:solidFill>
            </a:endParaRPr>
          </a:p>
          <a:p>
            <a:pPr fontAlgn="auto">
              <a:spcAft>
                <a:spcPts val="0"/>
              </a:spcAft>
              <a:buFont typeface="Arial" panose="020B0604020202020204" pitchFamily="34" charset="0"/>
              <a:buChar char="•"/>
              <a:defRPr/>
            </a:pPr>
            <a:endParaRPr lang="en-US" b="1" dirty="0"/>
          </a:p>
        </p:txBody>
      </p:sp>
    </p:spTree>
    <p:extLst>
      <p:ext uri="{BB962C8B-B14F-4D97-AF65-F5344CB8AC3E}">
        <p14:creationId xmlns:p14="http://schemas.microsoft.com/office/powerpoint/2010/main" val="26341700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304800" y="457200"/>
            <a:ext cx="8389938" cy="54102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Font typeface="Arial" charset="0"/>
              <a:buNone/>
              <a:defRPr/>
            </a:pPr>
            <a:r>
              <a:rPr lang="en-US" b="1" dirty="0" smtClean="0"/>
              <a:t>Retention Policy</a:t>
            </a:r>
            <a:br>
              <a:rPr lang="en-US" b="1" dirty="0" smtClean="0"/>
            </a:br>
            <a:endParaRPr lang="en-US" b="1" dirty="0" smtClean="0"/>
          </a:p>
          <a:p>
            <a:pPr>
              <a:spcBef>
                <a:spcPct val="0"/>
              </a:spcBef>
            </a:pPr>
            <a:r>
              <a:rPr lang="en-US" altLang="en-US" sz="2400" dirty="0">
                <a:solidFill>
                  <a:srgbClr val="404040"/>
                </a:solidFill>
              </a:rPr>
              <a:t>Students may not graduate with more than two C’s in their core and/or concentration courses, or any grades of ‘D’ or ‘F’</a:t>
            </a:r>
          </a:p>
          <a:p>
            <a:pPr>
              <a:spcBef>
                <a:spcPct val="0"/>
              </a:spcBef>
            </a:pPr>
            <a:r>
              <a:rPr lang="en-US" altLang="en-US" sz="2400" dirty="0">
                <a:solidFill>
                  <a:srgbClr val="404040"/>
                </a:solidFill>
              </a:rPr>
              <a:t>If three C’s have been earned, at least one course must be duplicated with a grade of B or better.  Any grades of ‘D’ or ‘F’ must be </a:t>
            </a:r>
            <a:r>
              <a:rPr lang="en-US" altLang="en-US" sz="2400" dirty="0" smtClean="0">
                <a:solidFill>
                  <a:srgbClr val="404040"/>
                </a:solidFill>
              </a:rPr>
              <a:t>repeated</a:t>
            </a:r>
            <a:endParaRPr lang="en-US" altLang="en-US" sz="2400" dirty="0">
              <a:solidFill>
                <a:srgbClr val="404040"/>
              </a:solidFill>
            </a:endParaRPr>
          </a:p>
          <a:p>
            <a:pPr>
              <a:spcBef>
                <a:spcPct val="0"/>
              </a:spcBef>
            </a:pPr>
            <a:r>
              <a:rPr lang="en-US" altLang="en-US" sz="2400" dirty="0">
                <a:solidFill>
                  <a:srgbClr val="404040"/>
                </a:solidFill>
              </a:rPr>
              <a:t>If duplications are required (for any grade, “C”, “D” or “F”) it will be necessary to consult with your academic advisor </a:t>
            </a:r>
            <a:r>
              <a:rPr lang="en-US" altLang="en-US" sz="2400" dirty="0" smtClean="0">
                <a:solidFill>
                  <a:srgbClr val="404040"/>
                </a:solidFill>
              </a:rPr>
              <a:t>immediately</a:t>
            </a:r>
            <a:endParaRPr lang="en-US" altLang="en-US" sz="2400" dirty="0">
              <a:solidFill>
                <a:srgbClr val="404040"/>
              </a:solidFill>
            </a:endParaRPr>
          </a:p>
          <a:p>
            <a:pPr>
              <a:spcBef>
                <a:spcPct val="0"/>
              </a:spcBef>
            </a:pPr>
            <a:r>
              <a:rPr lang="en-US" altLang="en-US" sz="2400" dirty="0">
                <a:solidFill>
                  <a:srgbClr val="404040"/>
                </a:solidFill>
              </a:rPr>
              <a:t>If a student receives two course grades below ‘C’ (for purposes of this rule, the lowest grade received in a course is always </a:t>
            </a:r>
            <a:r>
              <a:rPr lang="en-US" altLang="en-US" sz="2400" dirty="0" smtClean="0">
                <a:solidFill>
                  <a:srgbClr val="404040"/>
                </a:solidFill>
              </a:rPr>
              <a:t>used, regardless of duplication), </a:t>
            </a:r>
            <a:r>
              <a:rPr lang="en-US" altLang="en-US" sz="2400" dirty="0">
                <a:solidFill>
                  <a:srgbClr val="404040"/>
                </a:solidFill>
              </a:rPr>
              <a:t>the student will be dismissed from the </a:t>
            </a:r>
            <a:r>
              <a:rPr lang="en-US" altLang="en-US" sz="2400" dirty="0" smtClean="0">
                <a:solidFill>
                  <a:srgbClr val="404040"/>
                </a:solidFill>
              </a:rPr>
              <a:t>program</a:t>
            </a:r>
            <a:endParaRPr lang="en-US" altLang="en-US" sz="2400" dirty="0">
              <a:solidFill>
                <a:srgbClr val="404040"/>
              </a:solidFill>
            </a:endParaRP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0" indent="0" fontAlgn="auto">
              <a:spcAft>
                <a:spcPts val="0"/>
              </a:spcAft>
              <a:buFont typeface="Arial" charset="0"/>
              <a:buNone/>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600" dirty="0" smtClean="0">
              <a:solidFill>
                <a:schemeClr val="tx1">
                  <a:lumMod val="75000"/>
                  <a:lumOff val="25000"/>
                </a:schemeClr>
              </a:solidFill>
            </a:endParaRPr>
          </a:p>
          <a:p>
            <a:pPr fontAlgn="auto">
              <a:spcAft>
                <a:spcPts val="0"/>
              </a:spcAft>
              <a:buFont typeface="Arial" panose="020B0604020202020204" pitchFamily="34" charset="0"/>
              <a:buChar char="•"/>
              <a:defRPr/>
            </a:pPr>
            <a:endParaRPr lang="en-US" b="1" dirty="0"/>
          </a:p>
        </p:txBody>
      </p:sp>
    </p:spTree>
    <p:extLst>
      <p:ext uri="{BB962C8B-B14F-4D97-AF65-F5344CB8AC3E}">
        <p14:creationId xmlns:p14="http://schemas.microsoft.com/office/powerpoint/2010/main" val="37996863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28600" y="304800"/>
            <a:ext cx="8915400" cy="57150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Font typeface="Arial" charset="0"/>
              <a:buNone/>
              <a:defRPr/>
            </a:pPr>
            <a:r>
              <a:rPr lang="en-US" b="1" dirty="0" smtClean="0"/>
              <a:t>Dropping Courses &amp; Duplications </a:t>
            </a:r>
            <a:endParaRPr lang="en-US" b="1" dirty="0"/>
          </a:p>
          <a:p>
            <a:pPr lvl="1" fontAlgn="auto">
              <a:spcAft>
                <a:spcPts val="0"/>
              </a:spcAft>
              <a:buFont typeface="Arial" panose="020B0604020202020204" pitchFamily="34" charset="0"/>
              <a:buChar char="•"/>
              <a:defRPr/>
            </a:pPr>
            <a:endParaRPr lang="en-US" sz="1800" dirty="0" smtClean="0"/>
          </a:p>
          <a:p>
            <a:pPr lvl="1" fontAlgn="auto">
              <a:spcAft>
                <a:spcPts val="0"/>
              </a:spcAft>
              <a:buFont typeface="Arial" panose="020B0604020202020204" pitchFamily="34" charset="0"/>
              <a:buChar char="•"/>
              <a:defRPr/>
            </a:pPr>
            <a:r>
              <a:rPr lang="en-US" dirty="0" smtClean="0"/>
              <a:t>Needing to drop a course?</a:t>
            </a:r>
          </a:p>
          <a:p>
            <a:pPr lvl="2" fontAlgn="auto">
              <a:spcAft>
                <a:spcPts val="0"/>
              </a:spcAft>
              <a:buFont typeface="Arial" panose="020B0604020202020204" pitchFamily="34" charset="0"/>
              <a:buChar char="•"/>
              <a:defRPr/>
            </a:pPr>
            <a:r>
              <a:rPr lang="en-US" dirty="0"/>
              <a:t>T</a:t>
            </a:r>
            <a:r>
              <a:rPr lang="en-US" dirty="0" smtClean="0"/>
              <a:t>here </a:t>
            </a:r>
            <a:r>
              <a:rPr lang="en-US" dirty="0"/>
              <a:t>will be an online form </a:t>
            </a:r>
            <a:r>
              <a:rPr lang="en-US" dirty="0" smtClean="0"/>
              <a:t>available </a:t>
            </a:r>
          </a:p>
          <a:p>
            <a:pPr lvl="2" fontAlgn="auto">
              <a:spcAft>
                <a:spcPts val="0"/>
              </a:spcAft>
              <a:buFont typeface="Arial" panose="020B0604020202020204" pitchFamily="34" charset="0"/>
              <a:buChar char="•"/>
              <a:defRPr/>
            </a:pPr>
            <a:r>
              <a:rPr lang="en-US" dirty="0" smtClean="0"/>
              <a:t>Students will not need permission from a professor </a:t>
            </a:r>
            <a:r>
              <a:rPr lang="en-US" dirty="0"/>
              <a:t>or a signature from the </a:t>
            </a:r>
            <a:r>
              <a:rPr lang="en-US" dirty="0" smtClean="0"/>
              <a:t>department</a:t>
            </a:r>
          </a:p>
          <a:p>
            <a:pPr lvl="2" fontAlgn="auto">
              <a:spcAft>
                <a:spcPts val="0"/>
              </a:spcAft>
              <a:buFont typeface="Arial" panose="020B0604020202020204" pitchFamily="34" charset="0"/>
              <a:buChar char="•"/>
              <a:defRPr/>
            </a:pPr>
            <a:endParaRPr lang="en-US" sz="1400" dirty="0"/>
          </a:p>
          <a:p>
            <a:pPr lvl="1" fontAlgn="auto">
              <a:spcAft>
                <a:spcPts val="0"/>
              </a:spcAft>
              <a:buFont typeface="Arial" panose="020B0604020202020204" pitchFamily="34" charset="0"/>
              <a:buChar char="•"/>
              <a:defRPr/>
            </a:pPr>
            <a:r>
              <a:rPr lang="en-US" dirty="0" smtClean="0"/>
              <a:t>Need to duplicate a course?</a:t>
            </a:r>
          </a:p>
          <a:p>
            <a:pPr lvl="2" fontAlgn="auto">
              <a:spcAft>
                <a:spcPts val="0"/>
              </a:spcAft>
              <a:buFont typeface="Arial" panose="020B0604020202020204" pitchFamily="34" charset="0"/>
              <a:buChar char="•"/>
              <a:defRPr/>
            </a:pPr>
            <a:r>
              <a:rPr lang="en-US" dirty="0"/>
              <a:t>S</a:t>
            </a:r>
            <a:r>
              <a:rPr lang="en-US" dirty="0" smtClean="0"/>
              <a:t>tudents </a:t>
            </a:r>
            <a:r>
              <a:rPr lang="en-US" dirty="0"/>
              <a:t>get two duplications at the masters </a:t>
            </a:r>
          </a:p>
          <a:p>
            <a:pPr lvl="2" fontAlgn="auto">
              <a:spcAft>
                <a:spcPts val="0"/>
              </a:spcAft>
              <a:buFont typeface="Arial" panose="020B0604020202020204" pitchFamily="34" charset="0"/>
              <a:buChar char="•"/>
              <a:defRPr/>
            </a:pPr>
            <a:r>
              <a:rPr lang="en-US" dirty="0" smtClean="0"/>
              <a:t>You cannot duplicate </a:t>
            </a:r>
            <a:r>
              <a:rPr lang="en-US" dirty="0"/>
              <a:t>the same course twice</a:t>
            </a:r>
          </a:p>
          <a:p>
            <a:pPr marL="457200" lvl="1" indent="0" fontAlgn="auto">
              <a:spcAft>
                <a:spcPts val="0"/>
              </a:spcAft>
              <a:buNone/>
              <a:defRPr/>
            </a:pPr>
            <a:endParaRPr lang="en-US" sz="1800" dirty="0"/>
          </a:p>
          <a:p>
            <a:pPr fontAlgn="auto">
              <a:spcAft>
                <a:spcPts val="0"/>
              </a:spcAft>
              <a:buFont typeface="Arial" charset="0"/>
              <a:buNone/>
              <a:defRPr/>
            </a:pPr>
            <a:endParaRPr lang="en-US" b="1" dirty="0" smtClean="0"/>
          </a:p>
          <a:p>
            <a:pPr fontAlgn="auto">
              <a:spcAft>
                <a:spcPts val="0"/>
              </a:spcAft>
              <a:buFont typeface="Arial" charset="0"/>
              <a:buNone/>
              <a:defRPr/>
            </a:pPr>
            <a:endParaRPr lang="en-US" b="1" dirty="0"/>
          </a:p>
          <a:p>
            <a:pPr fontAlgn="auto">
              <a:spcAft>
                <a:spcPts val="0"/>
              </a:spcAft>
              <a:buFont typeface="Arial" charset="0"/>
              <a:buNone/>
              <a:defRPr/>
            </a:pPr>
            <a:r>
              <a:rPr lang="en-US" b="1" dirty="0" smtClean="0"/>
              <a:t/>
            </a:r>
            <a:br>
              <a:rPr lang="en-US" b="1" dirty="0" smtClean="0"/>
            </a:br>
            <a:endParaRPr lang="en-US" b="1" dirty="0" smtClean="0"/>
          </a:p>
          <a:p>
            <a:pPr marL="0" indent="0" fontAlgn="auto">
              <a:spcAft>
                <a:spcPts val="0"/>
              </a:spcAft>
              <a:buNone/>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0" indent="0" fontAlgn="auto">
              <a:spcAft>
                <a:spcPts val="0"/>
              </a:spcAft>
              <a:buFont typeface="Arial" charset="0"/>
              <a:buNone/>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600" dirty="0" smtClean="0">
              <a:solidFill>
                <a:schemeClr val="tx1">
                  <a:lumMod val="75000"/>
                  <a:lumOff val="25000"/>
                </a:schemeClr>
              </a:solidFill>
            </a:endParaRPr>
          </a:p>
          <a:p>
            <a:pPr fontAlgn="auto">
              <a:spcAft>
                <a:spcPts val="0"/>
              </a:spcAft>
              <a:buFont typeface="Arial" panose="020B0604020202020204" pitchFamily="34" charset="0"/>
              <a:buChar char="•"/>
              <a:defRPr/>
            </a:pPr>
            <a:endParaRPr lang="en-US" b="1" dirty="0"/>
          </a:p>
        </p:txBody>
      </p:sp>
    </p:spTree>
    <p:extLst>
      <p:ext uri="{BB962C8B-B14F-4D97-AF65-F5344CB8AC3E}">
        <p14:creationId xmlns:p14="http://schemas.microsoft.com/office/powerpoint/2010/main" val="1515632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descr="15_710_125th_PPT_W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99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304800" y="457200"/>
            <a:ext cx="8389938" cy="54102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Font typeface="Arial" charset="0"/>
              <a:buNone/>
              <a:defRPr/>
            </a:pPr>
            <a:r>
              <a:rPr lang="en-US" b="1" dirty="0" smtClean="0"/>
              <a:t>Graduation</a:t>
            </a:r>
            <a:br>
              <a:rPr lang="en-US" b="1" dirty="0" smtClean="0"/>
            </a:br>
            <a:endParaRPr lang="en-US" b="1" dirty="0" smtClean="0"/>
          </a:p>
          <a:p>
            <a:pPr marL="0" indent="0">
              <a:spcBef>
                <a:spcPct val="0"/>
              </a:spcBef>
              <a:buNone/>
            </a:pPr>
            <a:r>
              <a:rPr lang="en-US" altLang="en-US" sz="2400" b="1" dirty="0">
                <a:solidFill>
                  <a:srgbClr val="059033"/>
                </a:solidFill>
              </a:rPr>
              <a:t>ALL STUDENTS MUST FILE FOR </a:t>
            </a:r>
            <a:r>
              <a:rPr lang="en-US" altLang="en-US" sz="2400" b="1" dirty="0" smtClean="0">
                <a:solidFill>
                  <a:srgbClr val="059033"/>
                </a:solidFill>
              </a:rPr>
              <a:t>GRADUATION</a:t>
            </a:r>
          </a:p>
          <a:p>
            <a:pPr>
              <a:spcBef>
                <a:spcPct val="0"/>
              </a:spcBef>
            </a:pPr>
            <a:endParaRPr lang="en-US" sz="1050" dirty="0" smtClean="0">
              <a:solidFill>
                <a:schemeClr val="tx1">
                  <a:lumMod val="75000"/>
                  <a:lumOff val="25000"/>
                </a:schemeClr>
              </a:solidFill>
            </a:endParaRPr>
          </a:p>
          <a:p>
            <a:pPr lvl="1">
              <a:spcBef>
                <a:spcPct val="0"/>
              </a:spcBef>
              <a:buFont typeface="Arial" panose="020B0604020202020204" pitchFamily="34" charset="0"/>
              <a:buChar char="•"/>
            </a:pPr>
            <a:r>
              <a:rPr lang="en-US" altLang="en-US" sz="2000" dirty="0">
                <a:latin typeface="Calibri (Body)"/>
              </a:rPr>
              <a:t>Must have a 3.0 cumulative GPA</a:t>
            </a:r>
          </a:p>
          <a:p>
            <a:pPr lvl="1">
              <a:spcBef>
                <a:spcPct val="0"/>
              </a:spcBef>
              <a:buFont typeface="Arial" panose="020B0604020202020204" pitchFamily="34" charset="0"/>
              <a:buChar char="•"/>
            </a:pPr>
            <a:endParaRPr lang="en-US" altLang="en-US" sz="2000" dirty="0">
              <a:latin typeface="Calibri (Body)"/>
            </a:endParaRPr>
          </a:p>
          <a:p>
            <a:pPr lvl="1">
              <a:spcBef>
                <a:spcPct val="0"/>
              </a:spcBef>
              <a:buFont typeface="Arial" panose="020B0604020202020204" pitchFamily="34" charset="0"/>
              <a:buChar char="•"/>
            </a:pPr>
            <a:r>
              <a:rPr lang="en-US" altLang="en-US" sz="2000" dirty="0">
                <a:latin typeface="Calibri (Body)"/>
              </a:rPr>
              <a:t>Must not have any grades of ‘D’ or ‘F’</a:t>
            </a:r>
          </a:p>
          <a:p>
            <a:pPr lvl="1">
              <a:spcBef>
                <a:spcPct val="0"/>
              </a:spcBef>
              <a:buFont typeface="Arial" panose="020B0604020202020204" pitchFamily="34" charset="0"/>
              <a:buChar char="•"/>
            </a:pPr>
            <a:endParaRPr lang="en-US" altLang="en-US" sz="2000" dirty="0">
              <a:latin typeface="Calibri (Body)"/>
            </a:endParaRPr>
          </a:p>
          <a:p>
            <a:pPr lvl="1">
              <a:spcBef>
                <a:spcPct val="0"/>
              </a:spcBef>
              <a:buFont typeface="Arial" panose="020B0604020202020204" pitchFamily="34" charset="0"/>
              <a:buChar char="•"/>
            </a:pPr>
            <a:r>
              <a:rPr lang="en-US" altLang="en-US" sz="2000" dirty="0">
                <a:latin typeface="Calibri (Body)"/>
              </a:rPr>
              <a:t>Must not have more than two grades of ‘C’</a:t>
            </a:r>
          </a:p>
          <a:p>
            <a:pPr lvl="1">
              <a:spcBef>
                <a:spcPct val="0"/>
              </a:spcBef>
              <a:buFont typeface="Arial" panose="020B0604020202020204" pitchFamily="34" charset="0"/>
              <a:buChar char="•"/>
            </a:pPr>
            <a:endParaRPr lang="en-US" altLang="en-US" sz="2000" dirty="0">
              <a:latin typeface="Calibri (Body)"/>
            </a:endParaRPr>
          </a:p>
          <a:p>
            <a:pPr lvl="1">
              <a:spcBef>
                <a:spcPct val="0"/>
              </a:spcBef>
              <a:buFont typeface="Arial" panose="020B0604020202020204" pitchFamily="34" charset="0"/>
              <a:buChar char="•"/>
            </a:pPr>
            <a:r>
              <a:rPr lang="en-US" altLang="en-US" sz="2000" dirty="0">
                <a:latin typeface="Calibri (Body)"/>
              </a:rPr>
              <a:t>Graduation applications are due during the first few weeks of the semester in which you graduate </a:t>
            </a:r>
          </a:p>
          <a:p>
            <a:pPr lvl="2">
              <a:spcBef>
                <a:spcPct val="0"/>
              </a:spcBef>
              <a:buFont typeface="Arial" panose="020B0604020202020204" pitchFamily="34" charset="0"/>
              <a:buChar char="•"/>
            </a:pPr>
            <a:r>
              <a:rPr lang="en-US" altLang="en-US" sz="2000" dirty="0">
                <a:latin typeface="Calibri (Body)"/>
              </a:rPr>
              <a:t>Visit your </a:t>
            </a:r>
            <a:r>
              <a:rPr lang="en-US" altLang="en-US" sz="2000" dirty="0" err="1">
                <a:latin typeface="Calibri (Body)"/>
              </a:rPr>
              <a:t>MyUNT</a:t>
            </a:r>
            <a:r>
              <a:rPr lang="en-US" altLang="en-US" sz="2000" dirty="0">
                <a:latin typeface="Calibri (Body)"/>
              </a:rPr>
              <a:t> to apply for Graduation</a:t>
            </a:r>
          </a:p>
          <a:p>
            <a:pPr lvl="1">
              <a:spcBef>
                <a:spcPct val="0"/>
              </a:spcBef>
              <a:buFont typeface="Arial" panose="020B0604020202020204" pitchFamily="34" charset="0"/>
              <a:buChar char="•"/>
            </a:pPr>
            <a:endParaRPr lang="en-US" sz="2000" b="1" dirty="0">
              <a:latin typeface="Calibri (Body)"/>
            </a:endParaRPr>
          </a:p>
          <a:p>
            <a:pPr lvl="1">
              <a:spcBef>
                <a:spcPct val="0"/>
              </a:spcBef>
              <a:buFont typeface="Arial" panose="020B0604020202020204" pitchFamily="34" charset="0"/>
              <a:buChar char="•"/>
            </a:pPr>
            <a:r>
              <a:rPr lang="en-US" sz="2000" dirty="0">
                <a:latin typeface="Calibri (Body)"/>
              </a:rPr>
              <a:t>For more information about commencement events, please visit </a:t>
            </a:r>
            <a:r>
              <a:rPr lang="en-US" sz="2000" b="1" dirty="0">
                <a:latin typeface="Calibri (Body)"/>
              </a:rPr>
              <a:t>commencement.unt.edu or tgs.unt.edu</a:t>
            </a:r>
          </a:p>
          <a:p>
            <a:pPr marL="285750" indent="-285750" fontAlgn="auto">
              <a:spcAft>
                <a:spcPts val="0"/>
              </a:spcAft>
              <a:buFont typeface="Arial" panose="020B0604020202020204" pitchFamily="34" charset="0"/>
              <a:buChar char="•"/>
              <a:defRPr/>
            </a:pPr>
            <a:endParaRPr lang="en-US" sz="1600" dirty="0" smtClean="0">
              <a:solidFill>
                <a:schemeClr val="tx1">
                  <a:lumMod val="75000"/>
                  <a:lumOff val="25000"/>
                </a:schemeClr>
              </a:solidFill>
            </a:endParaRPr>
          </a:p>
          <a:p>
            <a:pPr fontAlgn="auto">
              <a:spcAft>
                <a:spcPts val="0"/>
              </a:spcAft>
              <a:buFont typeface="Arial" panose="020B0604020202020204" pitchFamily="34" charset="0"/>
              <a:buChar char="•"/>
              <a:defRPr/>
            </a:pPr>
            <a:endParaRPr lang="en-US" b="1" dirty="0"/>
          </a:p>
        </p:txBody>
      </p:sp>
    </p:spTree>
    <p:extLst>
      <p:ext uri="{BB962C8B-B14F-4D97-AF65-F5344CB8AC3E}">
        <p14:creationId xmlns:p14="http://schemas.microsoft.com/office/powerpoint/2010/main" val="301892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228600" y="228600"/>
            <a:ext cx="8458200" cy="6370975"/>
          </a:xfrm>
          <a:prstGeom prst="rect">
            <a:avLst/>
          </a:prstGeom>
          <a:noFill/>
          <a:ln>
            <a:noFill/>
          </a:ln>
        </p:spPr>
        <p:txBody>
          <a:bodyPr wrap="square" numCol="2">
            <a:spAutoFit/>
          </a:bodyPr>
          <a:lstStyle/>
          <a:p>
            <a:pPr eaLnBrk="1" hangingPunct="1">
              <a:defRPr/>
            </a:pPr>
            <a:r>
              <a:rPr lang="en-US" sz="3200" b="1" dirty="0" smtClean="0">
                <a:solidFill>
                  <a:prstClr val="black">
                    <a:lumMod val="75000"/>
                    <a:lumOff val="25000"/>
                  </a:prstClr>
                </a:solidFill>
              </a:rPr>
              <a:t>Campus Resources</a:t>
            </a:r>
          </a:p>
          <a:p>
            <a:endParaRPr lang="en-US" dirty="0"/>
          </a:p>
          <a:p>
            <a:pPr marL="742950" lvl="1" indent="-285750">
              <a:buFont typeface="Arial" panose="020B0604020202020204" pitchFamily="34" charset="0"/>
              <a:buChar char="•"/>
            </a:pPr>
            <a:r>
              <a:rPr lang="en-US" dirty="0"/>
              <a:t>Career </a:t>
            </a:r>
            <a:r>
              <a:rPr lang="en-US" dirty="0" smtClean="0"/>
              <a:t>Center</a:t>
            </a:r>
          </a:p>
          <a:p>
            <a:pPr marL="742950" lvl="1" indent="-285750">
              <a:buFont typeface="Arial" panose="020B0604020202020204" pitchFamily="34" charset="0"/>
              <a:buChar char="•"/>
            </a:pPr>
            <a:r>
              <a:rPr lang="en-US" dirty="0" smtClean="0"/>
              <a:t>Financial </a:t>
            </a:r>
            <a:r>
              <a:rPr lang="en-US" dirty="0"/>
              <a:t>Aid &amp; </a:t>
            </a:r>
            <a:r>
              <a:rPr lang="en-US" dirty="0" smtClean="0"/>
              <a:t>Scholarships</a:t>
            </a:r>
          </a:p>
          <a:p>
            <a:pPr marL="742950" lvl="1" indent="-285750">
              <a:buFont typeface="Arial" panose="020B0604020202020204" pitchFamily="34" charset="0"/>
              <a:buChar char="•"/>
            </a:pPr>
            <a:r>
              <a:rPr lang="en-US" dirty="0" smtClean="0"/>
              <a:t>Graduate </a:t>
            </a:r>
            <a:r>
              <a:rPr lang="en-US" dirty="0"/>
              <a:t>Programs </a:t>
            </a:r>
            <a:r>
              <a:rPr lang="en-US" dirty="0" smtClean="0"/>
              <a:t>Office</a:t>
            </a:r>
          </a:p>
          <a:p>
            <a:pPr marL="742950" lvl="1" indent="-285750">
              <a:buFont typeface="Arial" panose="020B0604020202020204" pitchFamily="34" charset="0"/>
              <a:buChar char="•"/>
            </a:pPr>
            <a:r>
              <a:rPr lang="en-US" dirty="0" smtClean="0"/>
              <a:t>Internship Office</a:t>
            </a:r>
          </a:p>
          <a:p>
            <a:pPr marL="742950" lvl="1" indent="-285750">
              <a:buFont typeface="Arial" panose="020B0604020202020204" pitchFamily="34" charset="0"/>
              <a:buChar char="•"/>
            </a:pPr>
            <a:r>
              <a:rPr lang="en-US" dirty="0" smtClean="0"/>
              <a:t>Registrar’s Office</a:t>
            </a:r>
          </a:p>
          <a:p>
            <a:pPr marL="742950" lvl="1" indent="-285750">
              <a:buFont typeface="Arial" panose="020B0604020202020204" pitchFamily="34" charset="0"/>
              <a:buChar char="•"/>
            </a:pPr>
            <a:r>
              <a:rPr lang="en-US" dirty="0" smtClean="0"/>
              <a:t>Toulouse </a:t>
            </a:r>
            <a:r>
              <a:rPr lang="en-US" dirty="0"/>
              <a:t>Graduate </a:t>
            </a:r>
            <a:r>
              <a:rPr lang="en-US" dirty="0" smtClean="0"/>
              <a:t>School</a:t>
            </a:r>
          </a:p>
          <a:p>
            <a:pPr marL="742950" lvl="1" indent="-285750">
              <a:buFont typeface="Arial" panose="020B0604020202020204" pitchFamily="34" charset="0"/>
              <a:buChar char="•"/>
            </a:pPr>
            <a:r>
              <a:rPr lang="en-US" dirty="0" smtClean="0"/>
              <a:t>Dean of Students</a:t>
            </a:r>
          </a:p>
          <a:p>
            <a:pPr marL="742950" lvl="1" indent="-285750">
              <a:buFont typeface="Arial" panose="020B0604020202020204" pitchFamily="34" charset="0"/>
              <a:buChar char="•"/>
            </a:pPr>
            <a:r>
              <a:rPr lang="en-US" dirty="0" smtClean="0"/>
              <a:t>UNT Writing Lab</a:t>
            </a:r>
          </a:p>
          <a:p>
            <a:pPr marL="742950" lvl="1" indent="-285750">
              <a:buFont typeface="Arial" panose="020B0604020202020204" pitchFamily="34" charset="0"/>
              <a:buChar char="•"/>
            </a:pPr>
            <a:r>
              <a:rPr lang="en-US" dirty="0" smtClean="0"/>
              <a:t>UNT Learning Center</a:t>
            </a:r>
          </a:p>
          <a:p>
            <a:pPr marL="742950" lvl="1" indent="-285750">
              <a:buFont typeface="Arial" panose="020B0604020202020204" pitchFamily="34" charset="0"/>
              <a:buChar char="•"/>
            </a:pPr>
            <a:r>
              <a:rPr lang="en-US" dirty="0" smtClean="0"/>
              <a:t>UNT Math Lab</a:t>
            </a:r>
          </a:p>
          <a:p>
            <a:pPr marL="742950" lvl="1" indent="-285750">
              <a:buFont typeface="Arial" panose="020B0604020202020204" pitchFamily="34" charset="0"/>
              <a:buChar char="•"/>
            </a:pPr>
            <a:r>
              <a:rPr lang="en-US" dirty="0" smtClean="0"/>
              <a:t>College of Business Labs:</a:t>
            </a:r>
          </a:p>
          <a:p>
            <a:pPr marL="1200150" lvl="2" indent="-285750">
              <a:buFont typeface="Arial" panose="020B0604020202020204" pitchFamily="34" charset="0"/>
              <a:buChar char="•"/>
            </a:pPr>
            <a:r>
              <a:rPr lang="en-US" dirty="0" smtClean="0"/>
              <a:t>Accounting Tutoring Lab</a:t>
            </a:r>
          </a:p>
          <a:p>
            <a:pPr marL="1200150" lvl="2" indent="-285750">
              <a:buFont typeface="Arial" panose="020B0604020202020204" pitchFamily="34" charset="0"/>
              <a:buChar char="•"/>
            </a:pPr>
            <a:r>
              <a:rPr lang="en-US" dirty="0" smtClean="0"/>
              <a:t>Finance Tutoring Lab</a:t>
            </a:r>
          </a:p>
          <a:p>
            <a:pPr marL="1200150" lvl="2" indent="-285750">
              <a:buFont typeface="Arial" panose="020B0604020202020204" pitchFamily="34" charset="0"/>
              <a:buChar char="•"/>
            </a:pPr>
            <a:r>
              <a:rPr lang="en-US" dirty="0" smtClean="0"/>
              <a:t>ITDS Tutoring Lab</a:t>
            </a:r>
          </a:p>
          <a:p>
            <a:pPr marL="1200150" lvl="2" indent="-285750">
              <a:buFont typeface="Arial" panose="020B0604020202020204" pitchFamily="34" charset="0"/>
              <a:buChar char="•"/>
            </a:pPr>
            <a:r>
              <a:rPr lang="en-US" dirty="0" smtClean="0"/>
              <a:t>Computer Lab</a:t>
            </a:r>
          </a:p>
          <a:p>
            <a:pPr marL="1200150" lvl="2" indent="-285750">
              <a:buFont typeface="Arial" panose="020B0604020202020204" pitchFamily="34" charset="0"/>
              <a:buChar char="•"/>
            </a:pPr>
            <a:r>
              <a:rPr lang="en-US" dirty="0" smtClean="0"/>
              <a:t>Virtual Computer Lab</a:t>
            </a:r>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r>
              <a:rPr lang="en-US" dirty="0" smtClean="0"/>
              <a:t>Money Management</a:t>
            </a:r>
          </a:p>
          <a:p>
            <a:pPr marL="742950" lvl="1" indent="-285750">
              <a:buFont typeface="Arial" panose="020B0604020202020204" pitchFamily="34" charset="0"/>
              <a:buChar char="•"/>
            </a:pPr>
            <a:r>
              <a:rPr lang="en-US" dirty="0" smtClean="0"/>
              <a:t>Graduate Student Council</a:t>
            </a:r>
          </a:p>
          <a:p>
            <a:pPr marL="742950" lvl="1" indent="-285750">
              <a:buFont typeface="Arial" panose="020B0604020202020204" pitchFamily="34" charset="0"/>
              <a:buChar char="•"/>
            </a:pPr>
            <a:r>
              <a:rPr lang="en-US" dirty="0" smtClean="0"/>
              <a:t>Office of Disability Accommodations</a:t>
            </a:r>
          </a:p>
          <a:p>
            <a:pPr marL="742950" lvl="1" indent="-285750">
              <a:buFont typeface="Arial" panose="020B0604020202020204" pitchFamily="34" charset="0"/>
              <a:buChar char="•"/>
            </a:pPr>
            <a:r>
              <a:rPr lang="en-US" dirty="0" smtClean="0"/>
              <a:t>Student Veteran Services Office</a:t>
            </a:r>
          </a:p>
          <a:p>
            <a:pPr marL="742950" lvl="1" indent="-285750">
              <a:buFont typeface="Arial" panose="020B0604020202020204" pitchFamily="34" charset="0"/>
              <a:buChar char="•"/>
            </a:pPr>
            <a:r>
              <a:rPr lang="en-US" dirty="0" smtClean="0"/>
              <a:t>Off Campus Student Services</a:t>
            </a:r>
          </a:p>
          <a:p>
            <a:pPr marL="742950" lvl="1" indent="-285750">
              <a:buFont typeface="Arial" panose="020B0604020202020204" pitchFamily="34" charset="0"/>
              <a:buChar char="•"/>
            </a:pPr>
            <a:r>
              <a:rPr lang="en-US" dirty="0" smtClean="0"/>
              <a:t>Counseling and Testing Center</a:t>
            </a:r>
          </a:p>
          <a:p>
            <a:pPr marL="742950" lvl="1" indent="-285750">
              <a:buFont typeface="Arial" panose="020B0604020202020204" pitchFamily="34" charset="0"/>
              <a:buChar char="•"/>
            </a:pPr>
            <a:endParaRPr lang="en-US" dirty="0" smtClean="0"/>
          </a:p>
          <a:p>
            <a:pPr marL="1200150" lvl="2" indent="-285750">
              <a:buFont typeface="Arial" panose="020B0604020202020204" pitchFamily="34" charset="0"/>
              <a:buChar char="•"/>
            </a:pPr>
            <a:endParaRPr lang="en-US" dirty="0"/>
          </a:p>
          <a:p>
            <a:pPr marL="800100" lvl="1" indent="-342900" eaLnBrk="1" hangingPunct="1">
              <a:buFont typeface="Arial" panose="020B0604020202020204" pitchFamily="34" charset="0"/>
              <a:buChar char="•"/>
              <a:defRPr/>
            </a:pPr>
            <a:endParaRPr lang="en-US" sz="2400" dirty="0">
              <a:solidFill>
                <a:prstClr val="black">
                  <a:lumMod val="75000"/>
                  <a:lumOff val="25000"/>
                </a:prst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0" y="1066800"/>
            <a:ext cx="9144000" cy="3314754"/>
          </a:xfrm>
          <a:prstGeom prst="rect">
            <a:avLst/>
          </a:prstGeom>
          <a:noFill/>
          <a:ln>
            <a:noFill/>
          </a:ln>
        </p:spPr>
        <p:txBody>
          <a:bodyPr>
            <a:spAutoFit/>
          </a:bodyPr>
          <a:lstStyle/>
          <a:p>
            <a:pPr algn="ctr" eaLnBrk="1" hangingPunct="1">
              <a:defRPr/>
            </a:pPr>
            <a:r>
              <a:rPr lang="en-US" sz="3200" b="1" cap="small" spc="600" dirty="0" smtClean="0"/>
              <a:t>Best of Luck and Congratulations!</a:t>
            </a:r>
            <a:endParaRPr lang="en-US" sz="3200" b="1" cap="small" spc="600" dirty="0"/>
          </a:p>
          <a:p>
            <a:pPr algn="ctr" eaLnBrk="1" hangingPunct="1">
              <a:defRPr/>
            </a:pPr>
            <a:endParaRPr lang="en-US" sz="3200" b="1" cap="small" spc="600" dirty="0">
              <a:solidFill>
                <a:srgbClr val="007A06"/>
              </a:solidFill>
            </a:endParaRPr>
          </a:p>
          <a:p>
            <a:pPr algn="ctr" eaLnBrk="1" hangingPunct="1">
              <a:defRPr/>
            </a:pPr>
            <a:r>
              <a:rPr lang="en-US" sz="3200" b="1" cap="small" spc="600" dirty="0"/>
              <a:t>Graduate Programs Office</a:t>
            </a:r>
          </a:p>
          <a:p>
            <a:pPr algn="ctr" eaLnBrk="1" hangingPunct="1">
              <a:lnSpc>
                <a:spcPct val="105000"/>
              </a:lnSpc>
              <a:buFont typeface="Wingdings" pitchFamily="2" charset="2"/>
              <a:buNone/>
              <a:defRPr/>
            </a:pPr>
            <a:r>
              <a:rPr lang="en-US" sz="3000" dirty="0"/>
              <a:t>BLB Suite 201</a:t>
            </a:r>
          </a:p>
          <a:p>
            <a:pPr algn="ctr" eaLnBrk="1" hangingPunct="1">
              <a:lnSpc>
                <a:spcPct val="105000"/>
              </a:lnSpc>
              <a:buFont typeface="Wingdings" pitchFamily="2" charset="2"/>
              <a:buNone/>
              <a:defRPr/>
            </a:pPr>
            <a:r>
              <a:rPr lang="en-US" sz="3000" dirty="0"/>
              <a:t>940.369.8977</a:t>
            </a:r>
          </a:p>
          <a:p>
            <a:pPr algn="ctr" eaLnBrk="1" hangingPunct="1">
              <a:lnSpc>
                <a:spcPct val="105000"/>
              </a:lnSpc>
              <a:buFont typeface="Wingdings" pitchFamily="2" charset="2"/>
              <a:buNone/>
              <a:defRPr/>
            </a:pPr>
            <a:r>
              <a:rPr lang="en-US" sz="2400" dirty="0" smtClean="0">
                <a:solidFill>
                  <a:prstClr val="black">
                    <a:lumMod val="75000"/>
                    <a:lumOff val="25000"/>
                  </a:prstClr>
                </a:solidFill>
                <a:hlinkClick r:id="rId4"/>
              </a:rPr>
              <a:t>MBACob@unt.edu</a:t>
            </a:r>
            <a:endParaRPr lang="en-US" sz="2400" dirty="0" smtClean="0">
              <a:solidFill>
                <a:prstClr val="black">
                  <a:lumMod val="75000"/>
                  <a:lumOff val="25000"/>
                </a:prstClr>
              </a:solidFill>
            </a:endParaRPr>
          </a:p>
          <a:p>
            <a:pPr algn="ctr" eaLnBrk="1" hangingPunct="1">
              <a:lnSpc>
                <a:spcPct val="105000"/>
              </a:lnSpc>
              <a:buFont typeface="Wingdings" pitchFamily="2" charset="2"/>
              <a:buNone/>
              <a:defRPr/>
            </a:pPr>
            <a:r>
              <a:rPr lang="en-US" sz="2400" dirty="0" smtClean="0">
                <a:solidFill>
                  <a:prstClr val="black">
                    <a:lumMod val="75000"/>
                    <a:lumOff val="25000"/>
                  </a:prstClr>
                </a:solidFill>
                <a:hlinkClick r:id="rId5"/>
              </a:rPr>
              <a:t>www.cob.unt.edu/programs/masters</a:t>
            </a:r>
            <a:r>
              <a:rPr lang="en-US" sz="2400" dirty="0" smtClean="0">
                <a:solidFill>
                  <a:prstClr val="black">
                    <a:lumMod val="75000"/>
                    <a:lumOff val="25000"/>
                  </a:prstClr>
                </a:solidFill>
              </a:rPr>
              <a:t> </a:t>
            </a:r>
            <a:endParaRPr lang="en-US" sz="2400" dirty="0">
              <a:solidFill>
                <a:prstClr val="black">
                  <a:lumMod val="75000"/>
                  <a:lumOff val="25000"/>
                </a:prstClr>
              </a:solidFill>
            </a:endParaRPr>
          </a:p>
        </p:txBody>
      </p:sp>
    </p:spTree>
    <p:extLst>
      <p:ext uri="{BB962C8B-B14F-4D97-AF65-F5344CB8AC3E}">
        <p14:creationId xmlns:p14="http://schemas.microsoft.com/office/powerpoint/2010/main" val="1200754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69888"/>
            <a:ext cx="9144000" cy="1833562"/>
          </a:xfrm>
          <a:prstGeom prst="rect">
            <a:avLst/>
          </a:prstGeom>
          <a:solidFill>
            <a:srgbClr val="0080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cxnSp>
        <p:nvCxnSpPr>
          <p:cNvPr id="3" name="Straight Connector 2"/>
          <p:cNvCxnSpPr/>
          <p:nvPr/>
        </p:nvCxnSpPr>
        <p:spPr>
          <a:xfrm flipV="1">
            <a:off x="0" y="266700"/>
            <a:ext cx="9144000" cy="38100"/>
          </a:xfrm>
          <a:prstGeom prst="line">
            <a:avLst/>
          </a:prstGeom>
          <a:ln w="317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0" y="2286000"/>
            <a:ext cx="9144000" cy="0"/>
          </a:xfrm>
          <a:prstGeom prst="line">
            <a:avLst/>
          </a:prstGeom>
          <a:ln w="3175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796925"/>
            <a:ext cx="9144000" cy="1108075"/>
          </a:xfrm>
          <a:prstGeom prst="rect">
            <a:avLst/>
          </a:prstGeom>
          <a:noFill/>
        </p:spPr>
        <p:txBody>
          <a:bodyPr>
            <a:spAutoFit/>
          </a:bodyPr>
          <a:lstStyle/>
          <a:p>
            <a:pPr algn="ctr" eaLnBrk="1" hangingPunct="1">
              <a:defRPr/>
            </a:pPr>
            <a:r>
              <a:rPr lang="en-US" sz="6600" b="1" cap="small" spc="600" dirty="0">
                <a:solidFill>
                  <a:prstClr val="white"/>
                </a:solidFill>
                <a:latin typeface="Arial" pitchFamily="34" charset="0"/>
                <a:cs typeface="Arial" pitchFamily="34" charset="0"/>
              </a:rPr>
              <a:t>career center</a:t>
            </a:r>
          </a:p>
        </p:txBody>
      </p:sp>
      <p:sp>
        <p:nvSpPr>
          <p:cNvPr id="8" name="TextBox 7"/>
          <p:cNvSpPr txBox="1"/>
          <p:nvPr/>
        </p:nvSpPr>
        <p:spPr>
          <a:xfrm>
            <a:off x="0" y="528638"/>
            <a:ext cx="9144000" cy="800100"/>
          </a:xfrm>
          <a:prstGeom prst="rect">
            <a:avLst/>
          </a:prstGeom>
          <a:noFill/>
        </p:spPr>
        <p:txBody>
          <a:bodyPr>
            <a:spAutoFit/>
          </a:bodyPr>
          <a:lstStyle/>
          <a:p>
            <a:pPr algn="ctr" eaLnBrk="1" hangingPunct="1">
              <a:defRPr/>
            </a:pPr>
            <a:r>
              <a:rPr lang="en-US" sz="4600" cap="small" spc="650" dirty="0">
                <a:solidFill>
                  <a:prstClr val="white"/>
                </a:solidFill>
                <a:latin typeface="Arial" pitchFamily="34" charset="0"/>
                <a:cs typeface="Arial" pitchFamily="34" charset="0"/>
              </a:rPr>
              <a:t>university of north texas</a:t>
            </a:r>
          </a:p>
        </p:txBody>
      </p:sp>
      <p:sp>
        <p:nvSpPr>
          <p:cNvPr id="16391" name="TextBox 10"/>
          <p:cNvSpPr txBox="1">
            <a:spLocks noChangeArrowheads="1"/>
          </p:cNvSpPr>
          <p:nvPr/>
        </p:nvSpPr>
        <p:spPr bwMode="auto">
          <a:xfrm>
            <a:off x="1132885" y="3842046"/>
            <a:ext cx="52578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marL="742950" indent="-285750" eaLnBrk="0" hangingPunct="0">
              <a:defRPr>
                <a:solidFill>
                  <a:schemeClr val="tx1"/>
                </a:solidFill>
                <a:latin typeface="Calibri" panose="020F0502020204030204" pitchFamily="34" charset="0"/>
              </a:defRPr>
            </a:lvl2pPr>
            <a:lvl3pPr marL="1143000" indent="-228600" eaLnBrk="0" hangingPunct="0">
              <a:defRPr>
                <a:solidFill>
                  <a:schemeClr val="tx1"/>
                </a:solidFill>
                <a:latin typeface="Calibri" panose="020F0502020204030204" pitchFamily="34" charset="0"/>
              </a:defRPr>
            </a:lvl3pPr>
            <a:lvl4pPr marL="1600200" indent="-228600" eaLnBrk="0" hangingPunct="0">
              <a:defRPr>
                <a:solidFill>
                  <a:schemeClr val="tx1"/>
                </a:solidFill>
                <a:latin typeface="Calibri" panose="020F0502020204030204" pitchFamily="34" charset="0"/>
              </a:defRPr>
            </a:lvl4pPr>
            <a:lvl5pPr marL="2057400" indent="-228600" eaLnBrk="0" hangingPunct="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05000"/>
              </a:lnSpc>
              <a:buFont typeface="Wingdings" pitchFamily="2" charset="2"/>
              <a:buNone/>
              <a:defRPr/>
            </a:pPr>
            <a:r>
              <a:rPr lang="en-US" sz="2400" b="1" spc="300" dirty="0" smtClean="0">
                <a:solidFill>
                  <a:schemeClr val="tx1">
                    <a:lumMod val="75000"/>
                    <a:lumOff val="25000"/>
                  </a:schemeClr>
                </a:solidFill>
              </a:rPr>
              <a:t>Dr. Brian Hirsch</a:t>
            </a:r>
            <a:endParaRPr lang="en-US" sz="2400" b="1" spc="300" dirty="0">
              <a:solidFill>
                <a:schemeClr val="tx1">
                  <a:lumMod val="75000"/>
                  <a:lumOff val="25000"/>
                </a:schemeClr>
              </a:solidFill>
            </a:endParaRPr>
          </a:p>
          <a:p>
            <a:pPr algn="ctr">
              <a:lnSpc>
                <a:spcPct val="105000"/>
              </a:lnSpc>
              <a:buFont typeface="Wingdings" pitchFamily="2" charset="2"/>
              <a:buNone/>
              <a:defRPr/>
            </a:pPr>
            <a:r>
              <a:rPr lang="en-US" sz="2400" dirty="0" smtClean="0">
                <a:solidFill>
                  <a:schemeClr val="tx1">
                    <a:lumMod val="75000"/>
                    <a:lumOff val="25000"/>
                  </a:schemeClr>
                </a:solidFill>
              </a:rPr>
              <a:t>Assistant Director</a:t>
            </a:r>
            <a:endParaRPr lang="en-US" sz="2400" dirty="0">
              <a:solidFill>
                <a:schemeClr val="tx1">
                  <a:lumMod val="75000"/>
                  <a:lumOff val="25000"/>
                </a:schemeClr>
              </a:solidFill>
            </a:endParaRPr>
          </a:p>
          <a:p>
            <a:pPr algn="ctr">
              <a:lnSpc>
                <a:spcPct val="105000"/>
              </a:lnSpc>
              <a:buFont typeface="Wingdings" pitchFamily="2" charset="2"/>
              <a:buNone/>
              <a:defRPr/>
            </a:pPr>
            <a:r>
              <a:rPr lang="en-US" sz="2400" dirty="0" smtClean="0">
                <a:solidFill>
                  <a:schemeClr val="tx1">
                    <a:lumMod val="75000"/>
                    <a:lumOff val="25000"/>
                  </a:schemeClr>
                </a:solidFill>
              </a:rPr>
              <a:t>Career Center – BLB 136</a:t>
            </a:r>
            <a:endParaRPr lang="en-US" sz="2400" dirty="0">
              <a:solidFill>
                <a:schemeClr val="tx1">
                  <a:lumMod val="75000"/>
                  <a:lumOff val="25000"/>
                </a:schemeClr>
              </a:solidFill>
            </a:endParaRPr>
          </a:p>
          <a:p>
            <a:pPr algn="ctr">
              <a:lnSpc>
                <a:spcPct val="105000"/>
              </a:lnSpc>
              <a:buFont typeface="Wingdings" pitchFamily="2" charset="2"/>
              <a:buNone/>
              <a:defRPr/>
            </a:pPr>
            <a:r>
              <a:rPr lang="en-US" sz="2400" dirty="0" smtClean="0">
                <a:solidFill>
                  <a:schemeClr val="tx1">
                    <a:lumMod val="75000"/>
                    <a:lumOff val="25000"/>
                  </a:schemeClr>
                </a:solidFill>
              </a:rPr>
              <a:t>Brian.Hirsch@unt.edu </a:t>
            </a:r>
            <a:r>
              <a:rPr lang="en-US" sz="2400" dirty="0">
                <a:solidFill>
                  <a:schemeClr val="tx1">
                    <a:lumMod val="75000"/>
                    <a:lumOff val="25000"/>
                  </a:schemeClr>
                </a:solidFill>
              </a:rPr>
              <a:t>or </a:t>
            </a:r>
            <a:r>
              <a:rPr lang="en-US" sz="2400" dirty="0" smtClean="0">
                <a:solidFill>
                  <a:schemeClr val="tx1">
                    <a:lumMod val="75000"/>
                    <a:lumOff val="25000"/>
                  </a:schemeClr>
                </a:solidFill>
              </a:rPr>
              <a:t>940-369-7238</a:t>
            </a:r>
            <a:endParaRPr lang="en-US" sz="2400" dirty="0">
              <a:solidFill>
                <a:schemeClr val="tx1">
                  <a:lumMod val="75000"/>
                  <a:lumOff val="25000"/>
                </a:schemeClr>
              </a:solidFill>
            </a:endParaRPr>
          </a:p>
        </p:txBody>
      </p:sp>
      <p:pic>
        <p:nvPicPr>
          <p:cNvPr id="3482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737917"/>
            <a:ext cx="9144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90130"/>
            <a:ext cx="4992688"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1736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MBP (My Business Plan)</a:t>
            </a:r>
            <a:endParaRPr lang="en-US" dirty="0"/>
          </a:p>
        </p:txBody>
      </p:sp>
      <p:sp>
        <p:nvSpPr>
          <p:cNvPr id="3" name="Content Placeholder 2"/>
          <p:cNvSpPr>
            <a:spLocks noGrp="1"/>
          </p:cNvSpPr>
          <p:nvPr>
            <p:ph idx="1"/>
          </p:nvPr>
        </p:nvSpPr>
        <p:spPr/>
        <p:txBody>
          <a:bodyPr/>
          <a:lstStyle/>
          <a:p>
            <a:r>
              <a:rPr lang="en-US" dirty="0" smtClean="0"/>
              <a:t>Create Your Vision</a:t>
            </a:r>
          </a:p>
          <a:p>
            <a:pPr lvl="1"/>
            <a:r>
              <a:rPr lang="en-US" dirty="0" smtClean="0"/>
              <a:t>Strategic Occupational Goals</a:t>
            </a:r>
          </a:p>
          <a:p>
            <a:pPr lvl="1"/>
            <a:r>
              <a:rPr lang="en-US" dirty="0" smtClean="0"/>
              <a:t>Your Mission Statement (aka elevator speech)</a:t>
            </a:r>
          </a:p>
          <a:p>
            <a:r>
              <a:rPr lang="en-US" dirty="0" smtClean="0"/>
              <a:t>Tell Your Story</a:t>
            </a:r>
          </a:p>
          <a:p>
            <a:pPr lvl="1"/>
            <a:r>
              <a:rPr lang="en-US" dirty="0" smtClean="0"/>
              <a:t>Your Personal Value Proposition</a:t>
            </a:r>
          </a:p>
          <a:p>
            <a:pPr lvl="1"/>
            <a:r>
              <a:rPr lang="en-US" dirty="0" smtClean="0"/>
              <a:t>Your Deliverables</a:t>
            </a:r>
          </a:p>
          <a:p>
            <a:r>
              <a:rPr lang="en-US" dirty="0" smtClean="0"/>
              <a:t>Take Action</a:t>
            </a:r>
          </a:p>
          <a:p>
            <a:pPr lvl="1"/>
            <a:r>
              <a:rPr lang="en-US" dirty="0" smtClean="0"/>
              <a:t>Implement</a:t>
            </a:r>
          </a:p>
          <a:p>
            <a:pPr lvl="1"/>
            <a:r>
              <a:rPr lang="en-US" dirty="0" smtClean="0"/>
              <a:t>Networking</a:t>
            </a:r>
          </a:p>
          <a:p>
            <a:pPr lvl="1"/>
            <a:r>
              <a:rPr lang="en-US" dirty="0" smtClean="0"/>
              <a:t>Applications</a:t>
            </a:r>
          </a:p>
          <a:p>
            <a:pPr lvl="1"/>
            <a:endParaRPr lang="en-US" dirty="0" smtClean="0"/>
          </a:p>
        </p:txBody>
      </p:sp>
    </p:spTree>
    <p:extLst>
      <p:ext uri="{BB962C8B-B14F-4D97-AF65-F5344CB8AC3E}">
        <p14:creationId xmlns:p14="http://schemas.microsoft.com/office/powerpoint/2010/main" val="2088005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2588" y="388938"/>
            <a:ext cx="4443412" cy="587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2"/>
          <p:cNvSpPr>
            <a:spLocks noGrp="1"/>
          </p:cNvSpPr>
          <p:nvPr>
            <p:ph type="title"/>
          </p:nvPr>
        </p:nvSpPr>
        <p:spPr>
          <a:xfrm>
            <a:off x="628650" y="365126"/>
            <a:ext cx="3467100" cy="1325563"/>
          </a:xfrm>
        </p:spPr>
        <p:txBody>
          <a:bodyPr/>
          <a:lstStyle/>
          <a:p>
            <a:r>
              <a:rPr lang="en-US" dirty="0" smtClean="0"/>
              <a:t>Services</a:t>
            </a:r>
            <a:endParaRPr lang="en-US" dirty="0"/>
          </a:p>
        </p:txBody>
      </p:sp>
    </p:spTree>
    <p:extLst>
      <p:ext uri="{BB962C8B-B14F-4D97-AF65-F5344CB8AC3E}">
        <p14:creationId xmlns:p14="http://schemas.microsoft.com/office/powerpoint/2010/main" val="956491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28600"/>
            <a:ext cx="7543679" cy="5829830"/>
          </a:xfrm>
          <a:prstGeom prst="rect">
            <a:avLst/>
          </a:prstGeom>
        </p:spPr>
      </p:pic>
    </p:spTree>
    <p:extLst>
      <p:ext uri="{BB962C8B-B14F-4D97-AF65-F5344CB8AC3E}">
        <p14:creationId xmlns:p14="http://schemas.microsoft.com/office/powerpoint/2010/main" val="4192388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t>
            </a:r>
            <a:r>
              <a:rPr lang="en-US" i="1" dirty="0" smtClean="0"/>
              <a:t>New</a:t>
            </a:r>
            <a:r>
              <a:rPr lang="en-US" dirty="0" smtClean="0"/>
              <a:t> Eagle Careers </a:t>
            </a:r>
            <a:r>
              <a:rPr lang="en-US" sz="1050" dirty="0"/>
              <a:t>powered by Handshake </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44303" y="2125266"/>
            <a:ext cx="4286250" cy="1428750"/>
          </a:xfrm>
          <a:prstGeom prst="rect">
            <a:avLst/>
          </a:prstGeom>
        </p:spPr>
      </p:pic>
      <p:sp>
        <p:nvSpPr>
          <p:cNvPr id="6" name="Rectangle 5"/>
          <p:cNvSpPr/>
          <p:nvPr/>
        </p:nvSpPr>
        <p:spPr>
          <a:xfrm>
            <a:off x="5110121" y="2125266"/>
            <a:ext cx="3550381" cy="30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14313" indent="-214313">
              <a:buFont typeface="Arial" panose="020B0604020202020204" pitchFamily="34" charset="0"/>
              <a:buChar char="•"/>
            </a:pPr>
            <a:r>
              <a:rPr lang="en-US" b="1" dirty="0"/>
              <a:t>Discover new career paths. Find amazing jobs and internships. Connect with great companies and non-profits</a:t>
            </a:r>
            <a:r>
              <a:rPr lang="en-US" b="1" dirty="0" smtClean="0"/>
              <a:t>.</a:t>
            </a:r>
          </a:p>
          <a:p>
            <a:pPr marL="214313" indent="-214313">
              <a:buFont typeface="Arial" panose="020B0604020202020204" pitchFamily="34" charset="0"/>
              <a:buChar char="•"/>
            </a:pPr>
            <a:r>
              <a:rPr lang="en-US" b="1" dirty="0"/>
              <a:t>Show off your best self to </a:t>
            </a:r>
            <a:r>
              <a:rPr lang="en-US" b="1" dirty="0" smtClean="0"/>
              <a:t>employers</a:t>
            </a:r>
          </a:p>
          <a:p>
            <a:pPr marL="214313" indent="-214313">
              <a:buFont typeface="Arial" panose="020B0604020202020204" pitchFamily="34" charset="0"/>
              <a:buChar char="•"/>
            </a:pPr>
            <a:r>
              <a:rPr lang="en-US" b="1" dirty="0"/>
              <a:t>Over 6,000,000 students from over 400 universities use Handshake</a:t>
            </a:r>
          </a:p>
          <a:p>
            <a:endParaRPr lang="en-US" b="1" dirty="0"/>
          </a:p>
          <a:p>
            <a:endParaRPr lang="en-US" b="1"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5697" y="1397227"/>
            <a:ext cx="385715" cy="461905"/>
          </a:xfrm>
          <a:prstGeom prst="rect">
            <a:avLst/>
          </a:prstGeom>
        </p:spPr>
      </p:pic>
      <p:sp>
        <p:nvSpPr>
          <p:cNvPr id="8" name="TextBox 7"/>
          <p:cNvSpPr txBox="1"/>
          <p:nvPr/>
        </p:nvSpPr>
        <p:spPr>
          <a:xfrm>
            <a:off x="1202481" y="3770383"/>
            <a:ext cx="2815194" cy="415498"/>
          </a:xfrm>
          <a:prstGeom prst="rect">
            <a:avLst/>
          </a:prstGeom>
          <a:noFill/>
        </p:spPr>
        <p:txBody>
          <a:bodyPr wrap="none" rtlCol="0">
            <a:spAutoFit/>
          </a:bodyPr>
          <a:lstStyle/>
          <a:p>
            <a:r>
              <a:rPr lang="en-US" sz="2100" b="1" dirty="0"/>
              <a:t>unt.joinhandshake.com</a:t>
            </a:r>
          </a:p>
        </p:txBody>
      </p:sp>
    </p:spTree>
    <p:extLst>
      <p:ext uri="{BB962C8B-B14F-4D97-AF65-F5344CB8AC3E}">
        <p14:creationId xmlns:p14="http://schemas.microsoft.com/office/powerpoint/2010/main" val="262896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t>
            </a:r>
            <a:r>
              <a:rPr lang="en-US" i="1" dirty="0" smtClean="0"/>
              <a:t>New</a:t>
            </a:r>
            <a:r>
              <a:rPr lang="en-US" dirty="0" smtClean="0"/>
              <a:t> Eagle Careers </a:t>
            </a:r>
            <a:r>
              <a:rPr lang="en-US" sz="1050" dirty="0"/>
              <a:t>powered by Handshake</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44303" y="2125266"/>
            <a:ext cx="4286250" cy="1428750"/>
          </a:xfrm>
          <a:prstGeom prst="rect">
            <a:avLst/>
          </a:prstGeom>
        </p:spPr>
      </p:pic>
      <p:sp>
        <p:nvSpPr>
          <p:cNvPr id="6" name="Rectangle 5"/>
          <p:cNvSpPr/>
          <p:nvPr/>
        </p:nvSpPr>
        <p:spPr>
          <a:xfrm>
            <a:off x="5110121" y="2125266"/>
            <a:ext cx="3550381" cy="30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t>Getting Started:</a:t>
            </a:r>
          </a:p>
          <a:p>
            <a:pPr marL="214313" indent="-214313">
              <a:buFont typeface="Arial" panose="020B0604020202020204" pitchFamily="34" charset="0"/>
              <a:buChar char="•"/>
            </a:pPr>
            <a:r>
              <a:rPr lang="en-US" b="1" dirty="0" smtClean="0"/>
              <a:t>An email invitation from Handshake to your UNT email</a:t>
            </a:r>
          </a:p>
          <a:p>
            <a:pPr marL="214313" indent="-214313">
              <a:buFont typeface="Arial" panose="020B0604020202020204" pitchFamily="34" charset="0"/>
              <a:buChar char="•"/>
            </a:pPr>
            <a:r>
              <a:rPr lang="en-US" b="1" dirty="0" smtClean="0"/>
              <a:t>Set up your profile</a:t>
            </a:r>
          </a:p>
          <a:p>
            <a:pPr marL="214313" indent="-214313">
              <a:buFont typeface="Arial" panose="020B0604020202020204" pitchFamily="34" charset="0"/>
              <a:buChar char="•"/>
            </a:pPr>
            <a:r>
              <a:rPr lang="en-US" b="1" dirty="0" smtClean="0"/>
              <a:t>Set up your preferences</a:t>
            </a:r>
          </a:p>
          <a:p>
            <a:pPr marL="214313" indent="-214313">
              <a:buFont typeface="Arial" panose="020B0604020202020204" pitchFamily="34" charset="0"/>
              <a:buChar char="•"/>
            </a:pPr>
            <a:r>
              <a:rPr lang="en-US" b="1" dirty="0" smtClean="0"/>
              <a:t>Upload your resume</a:t>
            </a:r>
          </a:p>
          <a:p>
            <a:r>
              <a:rPr lang="en-US" b="1" dirty="0" smtClean="0">
                <a:solidFill>
                  <a:srgbClr val="FFFF00"/>
                </a:solidFill>
              </a:rPr>
              <a:t>WATCH Your Account for</a:t>
            </a:r>
          </a:p>
          <a:p>
            <a:pPr marL="214313" indent="-214313">
              <a:buFont typeface="Arial" panose="020B0604020202020204" pitchFamily="34" charset="0"/>
              <a:buChar char="•"/>
            </a:pPr>
            <a:r>
              <a:rPr lang="en-US" b="1" dirty="0" smtClean="0"/>
              <a:t>Job and internship recommendations</a:t>
            </a:r>
            <a:endParaRPr lang="en-US" b="1" dirty="0"/>
          </a:p>
          <a:p>
            <a:pPr marL="214313" indent="-214313">
              <a:buFont typeface="Arial" panose="020B0604020202020204" pitchFamily="34" charset="0"/>
              <a:buChar char="•"/>
            </a:pPr>
            <a:r>
              <a:rPr lang="en-US" b="1" dirty="0" smtClean="0"/>
              <a:t>Upcoming Events and Workshops</a:t>
            </a:r>
          </a:p>
          <a:p>
            <a:pPr marL="214313" indent="-214313">
              <a:buFont typeface="Arial" panose="020B0604020202020204" pitchFamily="34" charset="0"/>
              <a:buChar char="•"/>
            </a:pPr>
            <a:r>
              <a:rPr lang="en-US" b="1" dirty="0" smtClean="0"/>
              <a:t>Upcoming On-campus Interviews</a:t>
            </a:r>
            <a:endParaRPr lang="en-US" b="1" dirty="0"/>
          </a:p>
          <a:p>
            <a:endParaRPr lang="en-US" b="1" dirty="0"/>
          </a:p>
        </p:txBody>
      </p:sp>
      <p:pic>
        <p:nvPicPr>
          <p:cNvPr id="2" name="Picture 1"/>
          <p:cNvPicPr>
            <a:picLocks noChangeAspect="1"/>
          </p:cNvPicPr>
          <p:nvPr/>
        </p:nvPicPr>
        <p:blipFill>
          <a:blip r:embed="rId3"/>
          <a:stretch>
            <a:fillRect/>
          </a:stretch>
        </p:blipFill>
        <p:spPr>
          <a:xfrm>
            <a:off x="6784971" y="1301647"/>
            <a:ext cx="388654" cy="461812"/>
          </a:xfrm>
          <a:prstGeom prst="rect">
            <a:avLst/>
          </a:prstGeom>
        </p:spPr>
      </p:pic>
      <p:sp>
        <p:nvSpPr>
          <p:cNvPr id="3" name="TextBox 2"/>
          <p:cNvSpPr txBox="1"/>
          <p:nvPr/>
        </p:nvSpPr>
        <p:spPr>
          <a:xfrm>
            <a:off x="1202481" y="3770383"/>
            <a:ext cx="2815194" cy="415498"/>
          </a:xfrm>
          <a:prstGeom prst="rect">
            <a:avLst/>
          </a:prstGeom>
          <a:noFill/>
        </p:spPr>
        <p:txBody>
          <a:bodyPr wrap="none" rtlCol="0">
            <a:spAutoFit/>
          </a:bodyPr>
          <a:lstStyle/>
          <a:p>
            <a:r>
              <a:rPr lang="en-US" sz="2100" b="1" dirty="0"/>
              <a:t>unt.joinhandshake.com</a:t>
            </a:r>
          </a:p>
        </p:txBody>
      </p:sp>
    </p:spTree>
    <p:extLst>
      <p:ext uri="{BB962C8B-B14F-4D97-AF65-F5344CB8AC3E}">
        <p14:creationId xmlns:p14="http://schemas.microsoft.com/office/powerpoint/2010/main" val="2226516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7979" y="1526867"/>
            <a:ext cx="2857500" cy="2857500"/>
          </a:xfrm>
          <a:prstGeom prst="rect">
            <a:avLst/>
          </a:prstGeom>
        </p:spPr>
      </p:pic>
      <p:sp>
        <p:nvSpPr>
          <p:cNvPr id="4" name="Title 3"/>
          <p:cNvSpPr>
            <a:spLocks noGrp="1"/>
          </p:cNvSpPr>
          <p:nvPr>
            <p:ph type="title"/>
          </p:nvPr>
        </p:nvSpPr>
        <p:spPr>
          <a:xfrm>
            <a:off x="628650" y="1029781"/>
            <a:ext cx="7886700" cy="994172"/>
          </a:xfrm>
        </p:spPr>
        <p:txBody>
          <a:bodyPr/>
          <a:lstStyle/>
          <a:p>
            <a:r>
              <a:rPr lang="en-US" dirty="0" smtClean="0"/>
              <a:t>Career Connect</a:t>
            </a:r>
            <a:endParaRPr lang="en-US" dirty="0"/>
          </a:p>
        </p:txBody>
      </p:sp>
      <p:sp>
        <p:nvSpPr>
          <p:cNvPr id="5" name="Content Placeholder 4"/>
          <p:cNvSpPr>
            <a:spLocks noGrp="1"/>
          </p:cNvSpPr>
          <p:nvPr>
            <p:ph idx="1"/>
          </p:nvPr>
        </p:nvSpPr>
        <p:spPr>
          <a:xfrm>
            <a:off x="3356172" y="2226469"/>
            <a:ext cx="5159178" cy="3263504"/>
          </a:xfrm>
        </p:spPr>
        <p:txBody>
          <a:bodyPr/>
          <a:lstStyle/>
          <a:p>
            <a:r>
              <a:rPr lang="en-US" b="0" dirty="0"/>
              <a:t>Get hands on experience, prove it, and get the job with Career Connect</a:t>
            </a:r>
          </a:p>
          <a:p>
            <a:pPr lvl="1"/>
            <a:r>
              <a:rPr lang="en-US" dirty="0" smtClean="0"/>
              <a:t>Communication Skills</a:t>
            </a:r>
          </a:p>
          <a:p>
            <a:pPr lvl="1"/>
            <a:r>
              <a:rPr lang="en-US" dirty="0" smtClean="0"/>
              <a:t>Critical Thinking</a:t>
            </a:r>
          </a:p>
          <a:p>
            <a:pPr lvl="1"/>
            <a:r>
              <a:rPr lang="en-US" dirty="0" smtClean="0"/>
              <a:t>Teamwork</a:t>
            </a:r>
          </a:p>
          <a:p>
            <a:r>
              <a:rPr lang="en-US" b="0" dirty="0"/>
              <a:t>Set yourself apart with the Career Connect e-portfolio</a:t>
            </a:r>
          </a:p>
          <a:p>
            <a:pPr lvl="1"/>
            <a:endParaRPr lang="en-US" dirty="0"/>
          </a:p>
        </p:txBody>
      </p:sp>
    </p:spTree>
    <p:extLst>
      <p:ext uri="{BB962C8B-B14F-4D97-AF65-F5344CB8AC3E}">
        <p14:creationId xmlns:p14="http://schemas.microsoft.com/office/powerpoint/2010/main" val="3532325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12290" name="Text Placeholder 1"/>
          <p:cNvSpPr>
            <a:spLocks noGrp="1"/>
          </p:cNvSpPr>
          <p:nvPr>
            <p:ph type="body" sz="quarter" idx="4294967295"/>
          </p:nvPr>
        </p:nvSpPr>
        <p:spPr>
          <a:xfrm>
            <a:off x="473075" y="809625"/>
            <a:ext cx="8242300" cy="4794250"/>
          </a:xfrm>
        </p:spPr>
        <p:txBody>
          <a:bodyPr/>
          <a:lstStyle/>
          <a:p>
            <a:pPr marL="0" indent="0" algn="ctr" eaLnBrk="1" hangingPunct="1">
              <a:buFont typeface="Arial" panose="020B0604020202020204" pitchFamily="34" charset="0"/>
              <a:buNone/>
            </a:pPr>
            <a:r>
              <a:rPr lang="en-US" altLang="en-US" sz="7200" b="1" dirty="0" smtClean="0"/>
              <a:t>WELCOME</a:t>
            </a:r>
            <a:endParaRPr lang="en-US" altLang="en-US" b="1" dirty="0" smtClean="0"/>
          </a:p>
          <a:p>
            <a:pPr marL="0" indent="0" eaLnBrk="1" hangingPunct="1">
              <a:buFont typeface="Arial" panose="020B0604020202020204" pitchFamily="34" charset="0"/>
              <a:buNone/>
            </a:pPr>
            <a:endParaRPr lang="en-US" altLang="en-US" dirty="0" smtClean="0"/>
          </a:p>
        </p:txBody>
      </p:sp>
      <p:sp>
        <p:nvSpPr>
          <p:cNvPr id="3" name="TextBox 14"/>
          <p:cNvSpPr txBox="1">
            <a:spLocks noChangeArrowheads="1"/>
          </p:cNvSpPr>
          <p:nvPr/>
        </p:nvSpPr>
        <p:spPr bwMode="auto">
          <a:xfrm>
            <a:off x="0" y="1981200"/>
            <a:ext cx="91440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dirty="0" smtClean="0">
                <a:solidFill>
                  <a:srgbClr val="404040"/>
                </a:solidFill>
              </a:rPr>
              <a:t>Ben </a:t>
            </a:r>
            <a:r>
              <a:rPr lang="en-US" altLang="en-US" dirty="0">
                <a:solidFill>
                  <a:srgbClr val="404040"/>
                </a:solidFill>
              </a:rPr>
              <a:t>Dearman – </a:t>
            </a:r>
            <a:r>
              <a:rPr lang="en-US" altLang="en-US" dirty="0" smtClean="0">
                <a:solidFill>
                  <a:srgbClr val="404040"/>
                </a:solidFill>
              </a:rPr>
              <a:t>Assistant Dean </a:t>
            </a:r>
            <a:r>
              <a:rPr lang="en-US" altLang="en-US" dirty="0">
                <a:solidFill>
                  <a:srgbClr val="404040"/>
                </a:solidFill>
              </a:rPr>
              <a:t>of Masters </a:t>
            </a:r>
            <a:r>
              <a:rPr lang="en-US" altLang="en-US" dirty="0" smtClean="0">
                <a:solidFill>
                  <a:srgbClr val="404040"/>
                </a:solidFill>
              </a:rPr>
              <a:t>Programs</a:t>
            </a:r>
          </a:p>
          <a:p>
            <a:pPr algn="ctr" eaLnBrk="1" hangingPunct="1">
              <a:spcBef>
                <a:spcPct val="0"/>
              </a:spcBef>
              <a:buFontTx/>
              <a:buNone/>
            </a:pPr>
            <a:r>
              <a:rPr lang="en-US" altLang="en-US" dirty="0" smtClean="0">
                <a:solidFill>
                  <a:srgbClr val="404040"/>
                </a:solidFill>
                <a:hlinkClick r:id="rId4"/>
              </a:rPr>
              <a:t>bdearman@unt.edu</a:t>
            </a:r>
            <a:r>
              <a:rPr lang="en-US" altLang="en-US" dirty="0" smtClean="0">
                <a:solidFill>
                  <a:srgbClr val="404040"/>
                </a:solidFill>
              </a:rPr>
              <a:t> </a:t>
            </a:r>
            <a:endParaRPr lang="en-US" altLang="en-US" dirty="0">
              <a:solidFill>
                <a:srgbClr val="404040"/>
              </a:solidFill>
            </a:endParaRPr>
          </a:p>
          <a:p>
            <a:pPr algn="ctr" eaLnBrk="1" hangingPunct="1">
              <a:spcBef>
                <a:spcPct val="0"/>
              </a:spcBef>
              <a:buFontTx/>
              <a:buNone/>
            </a:pPr>
            <a:r>
              <a:rPr lang="en-US" altLang="en-US" dirty="0">
                <a:solidFill>
                  <a:srgbClr val="404040"/>
                </a:solidFill>
              </a:rPr>
              <a:t>Natalie Bernard – Academic </a:t>
            </a:r>
            <a:r>
              <a:rPr lang="en-US" altLang="en-US" dirty="0" smtClean="0">
                <a:solidFill>
                  <a:srgbClr val="404040"/>
                </a:solidFill>
              </a:rPr>
              <a:t>Counselor</a:t>
            </a:r>
          </a:p>
          <a:p>
            <a:pPr algn="ctr" eaLnBrk="1" hangingPunct="1">
              <a:spcBef>
                <a:spcPct val="0"/>
              </a:spcBef>
              <a:buFontTx/>
              <a:buNone/>
            </a:pPr>
            <a:r>
              <a:rPr lang="en-US" altLang="en-US" dirty="0" smtClean="0">
                <a:solidFill>
                  <a:srgbClr val="404040"/>
                </a:solidFill>
                <a:hlinkClick r:id="rId5"/>
              </a:rPr>
              <a:t>Natalie.Bernard@unt.edu</a:t>
            </a:r>
            <a:r>
              <a:rPr lang="en-US" altLang="en-US" dirty="0" smtClean="0">
                <a:solidFill>
                  <a:srgbClr val="404040"/>
                </a:solidFill>
              </a:rPr>
              <a:t> </a:t>
            </a:r>
          </a:p>
          <a:p>
            <a:pPr algn="ctr" eaLnBrk="1" hangingPunct="1">
              <a:spcBef>
                <a:spcPct val="0"/>
              </a:spcBef>
              <a:buFontTx/>
              <a:buNone/>
            </a:pPr>
            <a:r>
              <a:rPr lang="en-US" altLang="en-US" dirty="0" smtClean="0">
                <a:solidFill>
                  <a:srgbClr val="404040"/>
                </a:solidFill>
              </a:rPr>
              <a:t>DeAnna Taylor – Academic Counselor</a:t>
            </a:r>
          </a:p>
          <a:p>
            <a:pPr algn="ctr" eaLnBrk="1" hangingPunct="1">
              <a:spcBef>
                <a:spcPct val="0"/>
              </a:spcBef>
              <a:buFontTx/>
              <a:buNone/>
            </a:pPr>
            <a:r>
              <a:rPr lang="en-US" altLang="en-US" dirty="0" smtClean="0">
                <a:solidFill>
                  <a:srgbClr val="404040"/>
                </a:solidFill>
                <a:hlinkClick r:id="rId6"/>
              </a:rPr>
              <a:t>Deanna.taylor@unt.edu</a:t>
            </a:r>
            <a:endParaRPr lang="en-US" altLang="en-US" dirty="0" smtClean="0">
              <a:solidFill>
                <a:srgbClr val="404040"/>
              </a:solidFill>
            </a:endParaRPr>
          </a:p>
          <a:p>
            <a:pPr algn="ctr" eaLnBrk="1" hangingPunct="1">
              <a:spcBef>
                <a:spcPct val="0"/>
              </a:spcBef>
              <a:buFontTx/>
              <a:buNone/>
            </a:pPr>
            <a:r>
              <a:rPr lang="en-US" altLang="en-US" dirty="0" smtClean="0">
                <a:solidFill>
                  <a:srgbClr val="404040"/>
                </a:solidFill>
              </a:rPr>
              <a:t>Lauren Burnaugh – Sr. Administrative Coordinator</a:t>
            </a:r>
          </a:p>
          <a:p>
            <a:pPr algn="ctr" eaLnBrk="1" hangingPunct="1">
              <a:spcBef>
                <a:spcPct val="0"/>
              </a:spcBef>
              <a:buFontTx/>
              <a:buNone/>
            </a:pPr>
            <a:r>
              <a:rPr lang="en-US" altLang="en-US" dirty="0" smtClean="0">
                <a:solidFill>
                  <a:srgbClr val="404040"/>
                </a:solidFill>
                <a:hlinkClick r:id="rId7"/>
              </a:rPr>
              <a:t>Lauren.Burnaugh@unt.edu</a:t>
            </a:r>
            <a:r>
              <a:rPr lang="en-US" altLang="en-US" dirty="0" smtClean="0">
                <a:solidFill>
                  <a:srgbClr val="404040"/>
                </a:solidFill>
              </a:rPr>
              <a:t> </a:t>
            </a:r>
            <a:endParaRPr lang="en-US" altLang="en-US" dirty="0">
              <a:solidFill>
                <a:srgbClr val="40404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727" y="857250"/>
            <a:ext cx="8001000" cy="5143500"/>
          </a:xfrm>
          <a:prstGeom prst="rect">
            <a:avLst/>
          </a:prstGeom>
        </p:spPr>
      </p:pic>
    </p:spTree>
    <p:extLst>
      <p:ext uri="{BB962C8B-B14F-4D97-AF65-F5344CB8AC3E}">
        <p14:creationId xmlns:p14="http://schemas.microsoft.com/office/powerpoint/2010/main" val="2996213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1"/>
          <p:cNvSpPr txBox="1">
            <a:spLocks noChangeArrowheads="1"/>
          </p:cNvSpPr>
          <p:nvPr/>
        </p:nvSpPr>
        <p:spPr bwMode="auto">
          <a:xfrm>
            <a:off x="-76200" y="1144588"/>
            <a:ext cx="9296400" cy="607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300" dirty="0">
                <a:solidFill>
                  <a:srgbClr val="404040"/>
                </a:solidFill>
              </a:rPr>
              <a:t>BURLINGTON NORTHERN SANTA FE • CAPITAL ONE • CGI • CINTAS • CORBAN GROUP • DELL • DENTON COMMUNITY HOSPITAL • EDWARD JONES • EDS • EQUITRUST LIFE INSURANCE • EXPEDITORS INT. OF WA • FIDELITY INVESTMENTS • FIRST AMERICAN • FRITO-LAY • GEORGE GROUP CONSULTING • GOODYEAR TIRE • HERTZ CORPORATION • HERTZ EQUIPMENT RENTAL • IBM • INTERSTATE BATTERIES • KROGER • L-3 COMMUNICATIONS • LIBERTY MUTUAL • LABATT FOOD SERVICE • MED SYNERGIES • METL-SPAN • MRCS, INC. • NCH CORPORATION • NEW YORK LIFE • NOKIA • ORTHOFIX INC. • PETERBILT • PROTIVITI • QUIK-TO-FIX FOODS • SABRE HOLDINGS • SOUTHWEST AIRLINES • JP MORGAN • SPECIALITY PRINTING • EDS </a:t>
            </a:r>
            <a:r>
              <a:rPr lang="en-US" altLang="en-US" sz="2400" dirty="0">
                <a:solidFill>
                  <a:srgbClr val="404040"/>
                </a:solidFill>
              </a:rPr>
              <a:t>• </a:t>
            </a:r>
            <a:r>
              <a:rPr lang="en-US" altLang="en-US" sz="2300" dirty="0">
                <a:solidFill>
                  <a:srgbClr val="404040"/>
                </a:solidFill>
              </a:rPr>
              <a:t>SPECTRUM FINANCIAL GROUP • STATE FARM INSURANCE • DELL </a:t>
            </a:r>
            <a:r>
              <a:rPr lang="en-US" altLang="en-US" sz="2400" dirty="0">
                <a:solidFill>
                  <a:srgbClr val="404040"/>
                </a:solidFill>
              </a:rPr>
              <a:t>• </a:t>
            </a:r>
            <a:r>
              <a:rPr lang="en-US" altLang="en-US" sz="2300" dirty="0">
                <a:solidFill>
                  <a:srgbClr val="404040"/>
                </a:solidFill>
              </a:rPr>
              <a:t>TARGET CORPORATION • TEXAS INSTRUMENTS • TRANSFORMATION • VERIZON INFORMATION SERVICES • VOUGTH AIRCRAFT IND., INC. • CGI </a:t>
            </a:r>
            <a:r>
              <a:rPr lang="en-US" altLang="en-US" sz="2400" dirty="0">
                <a:solidFill>
                  <a:srgbClr val="404040"/>
                </a:solidFill>
              </a:rPr>
              <a:t>• </a:t>
            </a:r>
            <a:r>
              <a:rPr lang="en-US" altLang="en-US" sz="2300" dirty="0">
                <a:solidFill>
                  <a:srgbClr val="404040"/>
                </a:solidFill>
              </a:rPr>
              <a:t>WELLS FARGO • ACKLEY FINANCIAL GROUP • ADVANCE MICROBIAL SOLUTIONS • IBM ALCATEL • AMERICREDIT • ASI BUSINESS SOLUTIONS • ATC LOGISTICS •EDS</a:t>
            </a:r>
            <a:endParaRPr lang="en-US" altLang="en-US" sz="1800" dirty="0"/>
          </a:p>
          <a:p>
            <a:pPr eaLnBrk="1" hangingPunct="1">
              <a:spcBef>
                <a:spcPct val="0"/>
              </a:spcBef>
              <a:buFontTx/>
              <a:buNone/>
            </a:pPr>
            <a:endParaRPr lang="en-US" altLang="en-US" sz="1800" dirty="0"/>
          </a:p>
        </p:txBody>
      </p:sp>
      <p:sp>
        <p:nvSpPr>
          <p:cNvPr id="4" name="TextBox 3"/>
          <p:cNvSpPr txBox="1"/>
          <p:nvPr/>
        </p:nvSpPr>
        <p:spPr>
          <a:xfrm>
            <a:off x="-9525" y="76200"/>
            <a:ext cx="9144000" cy="800100"/>
          </a:xfrm>
          <a:prstGeom prst="rect">
            <a:avLst/>
          </a:prstGeom>
          <a:noFill/>
        </p:spPr>
        <p:txBody>
          <a:bodyPr>
            <a:spAutoFit/>
          </a:bodyPr>
          <a:lstStyle/>
          <a:p>
            <a:pPr algn="ctr" eaLnBrk="1" hangingPunct="1">
              <a:defRPr/>
            </a:pPr>
            <a:r>
              <a:rPr lang="en-US" sz="4600" cap="small" spc="650" dirty="0">
                <a:solidFill>
                  <a:schemeClr val="bg1"/>
                </a:solidFill>
                <a:latin typeface="Arial" pitchFamily="34" charset="0"/>
                <a:cs typeface="Arial" pitchFamily="34" charset="0"/>
              </a:rPr>
              <a:t>real world partnerships</a:t>
            </a:r>
          </a:p>
        </p:txBody>
      </p:sp>
      <p:sp>
        <p:nvSpPr>
          <p:cNvPr id="5" name="Rectangle 4"/>
          <p:cNvSpPr/>
          <p:nvPr/>
        </p:nvSpPr>
        <p:spPr>
          <a:xfrm>
            <a:off x="0" y="-11113"/>
            <a:ext cx="9144000" cy="1306513"/>
          </a:xfrm>
          <a:prstGeom prst="rect">
            <a:avLst/>
          </a:prstGeom>
          <a:solidFill>
            <a:srgbClr val="0080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FFFFFF"/>
              </a:solidFill>
            </a:endParaRPr>
          </a:p>
        </p:txBody>
      </p:sp>
      <p:sp>
        <p:nvSpPr>
          <p:cNvPr id="6" name="TextBox 5"/>
          <p:cNvSpPr txBox="1"/>
          <p:nvPr/>
        </p:nvSpPr>
        <p:spPr>
          <a:xfrm>
            <a:off x="0" y="-11113"/>
            <a:ext cx="9144000" cy="800101"/>
          </a:xfrm>
          <a:prstGeom prst="rect">
            <a:avLst/>
          </a:prstGeom>
          <a:noFill/>
        </p:spPr>
        <p:txBody>
          <a:bodyPr>
            <a:spAutoFit/>
          </a:bodyPr>
          <a:lstStyle/>
          <a:p>
            <a:pPr algn="ctr" eaLnBrk="1" hangingPunct="1">
              <a:defRPr/>
            </a:pPr>
            <a:r>
              <a:rPr lang="en-US" sz="4600" cap="small" spc="650" dirty="0">
                <a:solidFill>
                  <a:schemeClr val="bg1"/>
                </a:solidFill>
                <a:latin typeface="Arial" pitchFamily="34" charset="0"/>
                <a:cs typeface="Arial" pitchFamily="34" charset="0"/>
              </a:rPr>
              <a:t>sample companies hiring</a:t>
            </a:r>
          </a:p>
        </p:txBody>
      </p:sp>
      <p:sp>
        <p:nvSpPr>
          <p:cNvPr id="7" name="TextBox 6"/>
          <p:cNvSpPr txBox="1"/>
          <p:nvPr/>
        </p:nvSpPr>
        <p:spPr>
          <a:xfrm>
            <a:off x="-38100" y="304800"/>
            <a:ext cx="9144000" cy="1108075"/>
          </a:xfrm>
          <a:prstGeom prst="rect">
            <a:avLst/>
          </a:prstGeom>
          <a:noFill/>
        </p:spPr>
        <p:txBody>
          <a:bodyPr>
            <a:spAutoFit/>
          </a:bodyPr>
          <a:lstStyle/>
          <a:p>
            <a:pPr algn="ctr" eaLnBrk="1" hangingPunct="1">
              <a:defRPr/>
            </a:pPr>
            <a:r>
              <a:rPr lang="en-US" sz="6600" b="1" cap="small" spc="600" dirty="0">
                <a:solidFill>
                  <a:schemeClr val="bg1"/>
                </a:solidFill>
                <a:latin typeface="Arial" pitchFamily="34" charset="0"/>
                <a:cs typeface="Arial" pitchFamily="34" charset="0"/>
              </a:rPr>
              <a:t>mba/ms students</a:t>
            </a:r>
          </a:p>
        </p:txBody>
      </p:sp>
    </p:spTree>
    <p:extLst>
      <p:ext uri="{BB962C8B-B14F-4D97-AF65-F5344CB8AC3E}">
        <p14:creationId xmlns:p14="http://schemas.microsoft.com/office/powerpoint/2010/main" val="28686930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4300" y="1143000"/>
            <a:ext cx="4381500" cy="646113"/>
          </a:xfrm>
          <a:prstGeom prst="rect">
            <a:avLst/>
          </a:prstGeom>
          <a:noFill/>
        </p:spPr>
        <p:txBody>
          <a:bodyPr>
            <a:spAutoFit/>
          </a:bodyPr>
          <a:lstStyle/>
          <a:p>
            <a:pPr eaLnBrk="1" hangingPunct="1">
              <a:defRPr/>
            </a:pPr>
            <a:r>
              <a:rPr lang="en-US" sz="3600" cap="small" spc="600" dirty="0">
                <a:solidFill>
                  <a:schemeClr val="bg1"/>
                </a:solidFill>
                <a:latin typeface="Arial" pitchFamily="34" charset="0"/>
                <a:cs typeface="Arial" pitchFamily="34" charset="0"/>
              </a:rPr>
              <a:t> CAREER</a:t>
            </a:r>
            <a:endParaRPr lang="en-US" sz="3600" b="1" cap="small" spc="600" dirty="0">
              <a:solidFill>
                <a:schemeClr val="bg1"/>
              </a:solidFill>
              <a:latin typeface="Arial" pitchFamily="34" charset="0"/>
              <a:cs typeface="Arial" pitchFamily="34" charset="0"/>
            </a:endParaRPr>
          </a:p>
        </p:txBody>
      </p:sp>
      <p:pic>
        <p:nvPicPr>
          <p:cNvPr id="49160"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3848" y="609599"/>
            <a:ext cx="4994275"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Box 10"/>
          <p:cNvSpPr txBox="1">
            <a:spLocks noChangeArrowheads="1"/>
          </p:cNvSpPr>
          <p:nvPr/>
        </p:nvSpPr>
        <p:spPr bwMode="auto">
          <a:xfrm>
            <a:off x="2362200" y="2895600"/>
            <a:ext cx="4384675" cy="1754188"/>
          </a:xfrm>
          <a:prstGeom prst="rect">
            <a:avLst/>
          </a:prstGeom>
          <a:solidFill>
            <a:srgbClr val="008000">
              <a:alpha val="5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spcBef>
                <a:spcPct val="0"/>
              </a:spcBef>
              <a:buFont typeface="Arial" panose="020B0604020202020204" pitchFamily="34" charset="0"/>
              <a:buNone/>
              <a:defRPr/>
            </a:pPr>
            <a:r>
              <a:rPr lang="en-US" altLang="en-US" sz="1800" b="1" dirty="0" smtClean="0"/>
              <a:t>Contact for Appointment:</a:t>
            </a:r>
          </a:p>
          <a:p>
            <a:pPr marL="0" indent="0">
              <a:spcBef>
                <a:spcPct val="0"/>
              </a:spcBef>
              <a:buFont typeface="Arial" panose="020B0604020202020204" pitchFamily="34" charset="0"/>
              <a:buNone/>
              <a:defRPr/>
            </a:pPr>
            <a:r>
              <a:rPr lang="en-US" altLang="en-US" sz="1800" b="1" dirty="0" smtClean="0">
                <a:hlinkClick r:id="rId4"/>
              </a:rPr>
              <a:t>brian.hirsch@unt.edu</a:t>
            </a:r>
            <a:endParaRPr lang="en-US" altLang="en-US" sz="1800" b="1" dirty="0" smtClean="0"/>
          </a:p>
          <a:p>
            <a:pPr marL="0" indent="0">
              <a:spcBef>
                <a:spcPct val="0"/>
              </a:spcBef>
              <a:buFont typeface="Arial" panose="020B0604020202020204" pitchFamily="34" charset="0"/>
              <a:buNone/>
              <a:defRPr/>
            </a:pPr>
            <a:r>
              <a:rPr lang="en-US" altLang="en-US" sz="1800" b="1" dirty="0" smtClean="0"/>
              <a:t>(940) 565-2105 – BLB 136</a:t>
            </a:r>
          </a:p>
          <a:p>
            <a:pPr>
              <a:spcBef>
                <a:spcPct val="0"/>
              </a:spcBef>
              <a:buFont typeface="Wingdings" panose="05000000000000000000" pitchFamily="2" charset="2"/>
              <a:buChar char="Ø"/>
              <a:defRPr/>
            </a:pPr>
            <a:r>
              <a:rPr lang="en-US" altLang="en-US" sz="1800" b="1" dirty="0" smtClean="0"/>
              <a:t>Phone appointments available</a:t>
            </a:r>
          </a:p>
          <a:p>
            <a:pPr>
              <a:spcBef>
                <a:spcPct val="0"/>
              </a:spcBef>
              <a:buFont typeface="Wingdings" panose="05000000000000000000" pitchFamily="2" charset="2"/>
              <a:buChar char="Ø"/>
              <a:defRPr/>
            </a:pPr>
            <a:r>
              <a:rPr lang="en-US" altLang="en-US" sz="1800" b="1" dirty="0" smtClean="0"/>
              <a:t>Skype appointments available</a:t>
            </a:r>
          </a:p>
          <a:p>
            <a:pPr marL="0" indent="0">
              <a:spcBef>
                <a:spcPct val="0"/>
              </a:spcBef>
              <a:buFont typeface="Arial" panose="020B0604020202020204" pitchFamily="34" charset="0"/>
              <a:buNone/>
              <a:defRPr/>
            </a:pPr>
            <a:endParaRPr lang="en-US" altLang="en-US" sz="1800" b="1" dirty="0" smtClean="0"/>
          </a:p>
        </p:txBody>
      </p:sp>
    </p:spTree>
    <p:extLst>
      <p:ext uri="{BB962C8B-B14F-4D97-AF65-F5344CB8AC3E}">
        <p14:creationId xmlns:p14="http://schemas.microsoft.com/office/powerpoint/2010/main" val="119459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81000" y="304800"/>
            <a:ext cx="8242935" cy="4794250"/>
          </a:xfrm>
        </p:spPr>
        <p:txBody>
          <a:bodyPr/>
          <a:lstStyle/>
          <a:p>
            <a:pPr marL="0" indent="0" algn="ctr">
              <a:buNone/>
            </a:pPr>
            <a:r>
              <a:rPr lang="en-US" b="1" dirty="0" smtClean="0"/>
              <a:t>Todays Presentation</a:t>
            </a:r>
          </a:p>
          <a:p>
            <a:pPr marL="514350" indent="-514350">
              <a:buAutoNum type="arabicPeriod"/>
            </a:pPr>
            <a:r>
              <a:rPr lang="en-US" dirty="0" smtClean="0"/>
              <a:t>Student Email &amp; Important Resources</a:t>
            </a:r>
          </a:p>
          <a:p>
            <a:pPr marL="514350" indent="-514350">
              <a:buAutoNum type="arabicPeriod"/>
            </a:pPr>
            <a:r>
              <a:rPr lang="en-US" dirty="0" smtClean="0"/>
              <a:t>Your Degree</a:t>
            </a:r>
          </a:p>
          <a:p>
            <a:pPr marL="514350" indent="-514350">
              <a:buAutoNum type="arabicPeriod"/>
            </a:pPr>
            <a:r>
              <a:rPr lang="en-US" dirty="0" smtClean="0"/>
              <a:t>Registration &amp; Payments</a:t>
            </a:r>
          </a:p>
          <a:p>
            <a:pPr marL="514350" indent="-514350">
              <a:buAutoNum type="arabicPeriod"/>
            </a:pPr>
            <a:r>
              <a:rPr lang="en-US" dirty="0" smtClean="0"/>
              <a:t>Background Courses</a:t>
            </a:r>
          </a:p>
          <a:p>
            <a:pPr marL="514350" indent="-514350">
              <a:buAutoNum type="arabicPeriod"/>
            </a:pPr>
            <a:r>
              <a:rPr lang="en-US" dirty="0" smtClean="0"/>
              <a:t>Degree Plan &amp; Advising </a:t>
            </a:r>
          </a:p>
          <a:p>
            <a:pPr marL="514350" indent="-514350">
              <a:buAutoNum type="arabicPeriod"/>
            </a:pPr>
            <a:r>
              <a:rPr lang="en-US" dirty="0" smtClean="0"/>
              <a:t>Scholarships &amp; Awards</a:t>
            </a:r>
          </a:p>
          <a:p>
            <a:pPr marL="514350" indent="-514350">
              <a:buAutoNum type="arabicPeriod"/>
            </a:pPr>
            <a:r>
              <a:rPr lang="en-US" dirty="0" smtClean="0"/>
              <a:t>Probation &amp; Suspension Policy</a:t>
            </a:r>
          </a:p>
          <a:p>
            <a:pPr marL="514350" indent="-514350">
              <a:buAutoNum type="arabicPeriod"/>
            </a:pPr>
            <a:r>
              <a:rPr lang="en-US" dirty="0" smtClean="0"/>
              <a:t>Graduation</a:t>
            </a:r>
          </a:p>
          <a:p>
            <a:pPr marL="514350" indent="-514350">
              <a:buAutoNum type="arabicPeriod"/>
            </a:pPr>
            <a:r>
              <a:rPr lang="en-US" dirty="0" smtClean="0"/>
              <a:t>Other Campus Resources</a:t>
            </a:r>
            <a:endParaRPr lang="en-US" dirty="0"/>
          </a:p>
        </p:txBody>
      </p:sp>
    </p:spTree>
    <p:extLst>
      <p:ext uri="{BB962C8B-B14F-4D97-AF65-F5344CB8AC3E}">
        <p14:creationId xmlns:p14="http://schemas.microsoft.com/office/powerpoint/2010/main" val="91680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3" name="Text Placeholder 2"/>
          <p:cNvSpPr txBox="1">
            <a:spLocks/>
          </p:cNvSpPr>
          <p:nvPr/>
        </p:nvSpPr>
        <p:spPr>
          <a:xfrm>
            <a:off x="228600" y="304800"/>
            <a:ext cx="8093075" cy="54356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Font typeface="Arial" charset="0"/>
              <a:buNone/>
              <a:defRPr/>
            </a:pPr>
            <a:r>
              <a:rPr lang="en-US" b="1" dirty="0" smtClean="0"/>
              <a:t>Student Email</a:t>
            </a:r>
          </a:p>
          <a:p>
            <a:pPr fontAlgn="auto">
              <a:spcAft>
                <a:spcPts val="0"/>
              </a:spcAft>
              <a:buFont typeface="Arial" charset="0"/>
              <a:buNone/>
              <a:defRPr/>
            </a:pPr>
            <a:endParaRPr lang="en-US" dirty="0" smtClean="0">
              <a:solidFill>
                <a:schemeClr val="tx1">
                  <a:lumMod val="75000"/>
                  <a:lumOff val="25000"/>
                </a:schemeClr>
              </a:solidFill>
            </a:endParaRPr>
          </a:p>
          <a:p>
            <a:pPr>
              <a:spcBef>
                <a:spcPct val="0"/>
              </a:spcBef>
            </a:pPr>
            <a:r>
              <a:rPr lang="en-US" altLang="en-US" sz="2400" dirty="0" smtClean="0">
                <a:solidFill>
                  <a:srgbClr val="404040"/>
                </a:solidFill>
              </a:rPr>
              <a:t>If you have not already, please set </a:t>
            </a:r>
            <a:r>
              <a:rPr lang="en-US" altLang="en-US" sz="2400" dirty="0">
                <a:solidFill>
                  <a:srgbClr val="404040"/>
                </a:solidFill>
              </a:rPr>
              <a:t>up and check your </a:t>
            </a:r>
            <a:r>
              <a:rPr lang="en-US" altLang="en-US" sz="2400" dirty="0" smtClean="0">
                <a:solidFill>
                  <a:srgbClr val="404040"/>
                </a:solidFill>
              </a:rPr>
              <a:t>Eagle Connect </a:t>
            </a:r>
            <a:r>
              <a:rPr lang="en-US" altLang="en-US" sz="2400" dirty="0">
                <a:solidFill>
                  <a:srgbClr val="404040"/>
                </a:solidFill>
              </a:rPr>
              <a:t>official UNT email </a:t>
            </a:r>
            <a:r>
              <a:rPr lang="en-US" altLang="en-US" sz="2400" dirty="0" smtClean="0">
                <a:solidFill>
                  <a:srgbClr val="404040"/>
                </a:solidFill>
              </a:rPr>
              <a:t>regularly,  </a:t>
            </a:r>
            <a:r>
              <a:rPr lang="en-US" altLang="en-US" sz="2400" dirty="0" smtClean="0">
                <a:solidFill>
                  <a:srgbClr val="404040"/>
                </a:solidFill>
                <a:hlinkClick r:id="rId4"/>
              </a:rPr>
              <a:t>http</a:t>
            </a:r>
            <a:r>
              <a:rPr lang="en-US" altLang="en-US" sz="2400" dirty="0">
                <a:solidFill>
                  <a:srgbClr val="404040"/>
                </a:solidFill>
                <a:hlinkClick r:id="rId4"/>
              </a:rPr>
              <a:t>://eagleconnect.unt.edu</a:t>
            </a:r>
            <a:r>
              <a:rPr lang="en-US" altLang="en-US" sz="2400" dirty="0">
                <a:solidFill>
                  <a:srgbClr val="404040"/>
                </a:solidFill>
              </a:rPr>
              <a:t> </a:t>
            </a:r>
            <a:endParaRPr lang="en-US" altLang="en-US" sz="2400" dirty="0" smtClean="0">
              <a:solidFill>
                <a:srgbClr val="404040"/>
              </a:solidFill>
            </a:endParaRPr>
          </a:p>
          <a:p>
            <a:pPr marL="0" indent="0">
              <a:spcBef>
                <a:spcPct val="0"/>
              </a:spcBef>
              <a:buNone/>
            </a:pPr>
            <a:endParaRPr lang="en-US" altLang="en-US" sz="2400" dirty="0">
              <a:solidFill>
                <a:srgbClr val="404040"/>
              </a:solidFill>
            </a:endParaRPr>
          </a:p>
          <a:p>
            <a:pPr>
              <a:spcBef>
                <a:spcPct val="0"/>
              </a:spcBef>
            </a:pPr>
            <a:r>
              <a:rPr lang="en-US" altLang="en-US" sz="2400" dirty="0">
                <a:solidFill>
                  <a:srgbClr val="404040"/>
                </a:solidFill>
              </a:rPr>
              <a:t>Keep email and mailing addresses updated</a:t>
            </a:r>
          </a:p>
          <a:p>
            <a:pPr>
              <a:spcBef>
                <a:spcPct val="0"/>
              </a:spcBef>
            </a:pPr>
            <a:endParaRPr lang="en-US" altLang="en-US" sz="2400" dirty="0" smtClean="0">
              <a:solidFill>
                <a:srgbClr val="404040"/>
              </a:solidFill>
            </a:endParaRPr>
          </a:p>
          <a:p>
            <a:pPr>
              <a:spcBef>
                <a:spcPct val="0"/>
              </a:spcBef>
            </a:pPr>
            <a:r>
              <a:rPr lang="en-US" altLang="en-US" sz="2400" dirty="0" smtClean="0">
                <a:solidFill>
                  <a:srgbClr val="404040"/>
                </a:solidFill>
              </a:rPr>
              <a:t>Exchange contact </a:t>
            </a:r>
            <a:r>
              <a:rPr lang="en-US" altLang="en-US" sz="2400" dirty="0">
                <a:solidFill>
                  <a:srgbClr val="404040"/>
                </a:solidFill>
              </a:rPr>
              <a:t>i</a:t>
            </a:r>
            <a:r>
              <a:rPr lang="en-US" altLang="en-US" sz="2400" dirty="0" smtClean="0">
                <a:solidFill>
                  <a:srgbClr val="404040"/>
                </a:solidFill>
              </a:rPr>
              <a:t>nformation with your </a:t>
            </a:r>
            <a:r>
              <a:rPr lang="en-US" altLang="en-US" sz="2400" dirty="0">
                <a:solidFill>
                  <a:srgbClr val="404040"/>
                </a:solidFill>
              </a:rPr>
              <a:t>c</a:t>
            </a:r>
            <a:r>
              <a:rPr lang="en-US" altLang="en-US" sz="2400" dirty="0" smtClean="0">
                <a:solidFill>
                  <a:srgbClr val="404040"/>
                </a:solidFill>
              </a:rPr>
              <a:t>olleagues today and on the first class day</a:t>
            </a:r>
            <a:endParaRPr lang="en-US" altLang="en-US" sz="2400" dirty="0">
              <a:solidFill>
                <a:srgbClr val="404040"/>
              </a:solidFill>
            </a:endParaRPr>
          </a:p>
          <a:p>
            <a:pPr marL="0" indent="0" fontAlgn="auto">
              <a:spcAft>
                <a:spcPts val="0"/>
              </a:spcAft>
              <a:buNone/>
              <a:defRPr/>
            </a:pPr>
            <a:endParaRPr lang="en-US" sz="2400" dirty="0" smtClean="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36685" y="304800"/>
            <a:ext cx="8242935" cy="4794250"/>
          </a:xfrm>
        </p:spPr>
        <p:txBody>
          <a:bodyPr/>
          <a:lstStyle/>
          <a:p>
            <a:pPr marL="0" indent="0">
              <a:buNone/>
            </a:pPr>
            <a:r>
              <a:rPr lang="en-US" b="1" dirty="0" smtClean="0"/>
              <a:t>Important Resources</a:t>
            </a:r>
          </a:p>
          <a:p>
            <a:pPr marL="0" indent="0">
              <a:buNone/>
            </a:pPr>
            <a:r>
              <a:rPr lang="en-US" dirty="0" smtClean="0">
                <a:hlinkClick r:id="rId2"/>
              </a:rPr>
              <a:t>2018-2019 UNT Academic Calendar</a:t>
            </a:r>
            <a:endParaRPr lang="en-US" dirty="0" smtClean="0"/>
          </a:p>
          <a:p>
            <a:pPr marL="0" indent="0">
              <a:buNone/>
            </a:pPr>
            <a:endParaRPr lang="en-US" dirty="0" smtClean="0"/>
          </a:p>
          <a:p>
            <a:pPr marL="0" indent="0">
              <a:buNone/>
            </a:pPr>
            <a:endParaRPr lang="en-US" dirty="0"/>
          </a:p>
        </p:txBody>
      </p:sp>
      <p:pic>
        <p:nvPicPr>
          <p:cNvPr id="3" name="Picture 2"/>
          <p:cNvPicPr>
            <a:picLocks noChangeAspect="1"/>
          </p:cNvPicPr>
          <p:nvPr/>
        </p:nvPicPr>
        <p:blipFill>
          <a:blip r:embed="rId3"/>
          <a:stretch>
            <a:fillRect/>
          </a:stretch>
        </p:blipFill>
        <p:spPr>
          <a:xfrm>
            <a:off x="457200" y="1752600"/>
            <a:ext cx="7234238" cy="4121914"/>
          </a:xfrm>
          <a:prstGeom prst="rect">
            <a:avLst/>
          </a:prstGeom>
        </p:spPr>
      </p:pic>
    </p:spTree>
    <p:extLst>
      <p:ext uri="{BB962C8B-B14F-4D97-AF65-F5344CB8AC3E}">
        <p14:creationId xmlns:p14="http://schemas.microsoft.com/office/powerpoint/2010/main" val="2035997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36685" y="304800"/>
            <a:ext cx="8242935" cy="4794250"/>
          </a:xfrm>
        </p:spPr>
        <p:txBody>
          <a:bodyPr/>
          <a:lstStyle/>
          <a:p>
            <a:pPr marL="0" indent="0">
              <a:buNone/>
            </a:pPr>
            <a:r>
              <a:rPr lang="en-US" b="1" dirty="0" smtClean="0"/>
              <a:t>Important Resources</a:t>
            </a:r>
          </a:p>
          <a:p>
            <a:pPr marL="0" indent="0">
              <a:buNone/>
            </a:pPr>
            <a:r>
              <a:rPr lang="en-US" dirty="0" smtClean="0">
                <a:hlinkClick r:id="rId2"/>
              </a:rPr>
              <a:t>UNT Graduate Catalog </a:t>
            </a: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3"/>
          <a:stretch>
            <a:fillRect/>
          </a:stretch>
        </p:blipFill>
        <p:spPr>
          <a:xfrm>
            <a:off x="436684" y="1752600"/>
            <a:ext cx="8242935" cy="4031508"/>
          </a:xfrm>
          <a:prstGeom prst="rect">
            <a:avLst/>
          </a:prstGeom>
        </p:spPr>
      </p:pic>
    </p:spTree>
    <p:extLst>
      <p:ext uri="{BB962C8B-B14F-4D97-AF65-F5344CB8AC3E}">
        <p14:creationId xmlns:p14="http://schemas.microsoft.com/office/powerpoint/2010/main" val="551787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36685" y="304800"/>
            <a:ext cx="8242935" cy="4794250"/>
          </a:xfrm>
        </p:spPr>
        <p:txBody>
          <a:bodyPr/>
          <a:lstStyle/>
          <a:p>
            <a:pPr marL="0" indent="0">
              <a:buNone/>
            </a:pPr>
            <a:r>
              <a:rPr lang="en-US" b="1" dirty="0" smtClean="0"/>
              <a:t>Important Resources</a:t>
            </a:r>
          </a:p>
          <a:p>
            <a:pPr marL="0" indent="0">
              <a:buNone/>
            </a:pPr>
            <a:r>
              <a:rPr lang="en-US" dirty="0" smtClean="0">
                <a:hlinkClick r:id="rId2"/>
              </a:rPr>
              <a:t>GPO Curriculum Guides</a:t>
            </a: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3" name="Picture 2"/>
          <p:cNvPicPr>
            <a:picLocks noChangeAspect="1"/>
          </p:cNvPicPr>
          <p:nvPr/>
        </p:nvPicPr>
        <p:blipFill>
          <a:blip r:embed="rId3"/>
          <a:stretch>
            <a:fillRect/>
          </a:stretch>
        </p:blipFill>
        <p:spPr>
          <a:xfrm>
            <a:off x="685800" y="1524000"/>
            <a:ext cx="6096000" cy="4452470"/>
          </a:xfrm>
          <a:prstGeom prst="rect">
            <a:avLst/>
          </a:prstGeom>
        </p:spPr>
      </p:pic>
    </p:spTree>
    <p:extLst>
      <p:ext uri="{BB962C8B-B14F-4D97-AF65-F5344CB8AC3E}">
        <p14:creationId xmlns:p14="http://schemas.microsoft.com/office/powerpoint/2010/main" val="3551110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304800" y="228600"/>
            <a:ext cx="8686800" cy="57150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Font typeface="Arial" charset="0"/>
              <a:buNone/>
              <a:defRPr/>
            </a:pPr>
            <a:r>
              <a:rPr lang="en-US" b="1" dirty="0" smtClean="0"/>
              <a:t>Your Degree</a:t>
            </a:r>
            <a:br>
              <a:rPr lang="en-US" b="1" dirty="0" smtClean="0"/>
            </a:br>
            <a:r>
              <a:rPr lang="en-US" sz="2000" dirty="0" smtClean="0">
                <a:solidFill>
                  <a:schemeClr val="tx1">
                    <a:lumMod val="75000"/>
                    <a:lumOff val="25000"/>
                  </a:schemeClr>
                </a:solidFill>
              </a:rPr>
              <a:t>MBA:  </a:t>
            </a:r>
          </a:p>
          <a:p>
            <a:pPr marL="1085850" lvl="2">
              <a:buFont typeface="Arial" pitchFamily="34" charset="0"/>
              <a:buChar char="•"/>
              <a:defRPr/>
            </a:pPr>
            <a:r>
              <a:rPr lang="en-US" sz="1800" dirty="0" smtClean="0">
                <a:solidFill>
                  <a:schemeClr val="tx1">
                    <a:lumMod val="75000"/>
                    <a:lumOff val="25000"/>
                  </a:schemeClr>
                </a:solidFill>
              </a:rPr>
              <a:t>36 hours</a:t>
            </a:r>
          </a:p>
          <a:p>
            <a:pPr marL="1085850" lvl="2">
              <a:buFont typeface="Arial" pitchFamily="34" charset="0"/>
              <a:buChar char="•"/>
              <a:defRPr/>
            </a:pPr>
            <a:r>
              <a:rPr lang="en-US" sz="1800" dirty="0" smtClean="0">
                <a:solidFill>
                  <a:schemeClr val="tx1">
                    <a:lumMod val="75000"/>
                    <a:lumOff val="25000"/>
                  </a:schemeClr>
                </a:solidFill>
              </a:rPr>
              <a:t>18 hours of core</a:t>
            </a:r>
          </a:p>
          <a:p>
            <a:pPr marL="1085850" lvl="2">
              <a:buFont typeface="Arial" pitchFamily="34" charset="0"/>
              <a:buChar char="•"/>
              <a:defRPr/>
            </a:pPr>
            <a:r>
              <a:rPr lang="en-US" sz="1800" dirty="0" smtClean="0">
                <a:solidFill>
                  <a:schemeClr val="tx1">
                    <a:lumMod val="75000"/>
                    <a:lumOff val="25000"/>
                  </a:schemeClr>
                </a:solidFill>
              </a:rPr>
              <a:t>18 hours of concentration</a:t>
            </a:r>
          </a:p>
          <a:p>
            <a:pPr marL="400050" lvl="1" indent="0">
              <a:buNone/>
              <a:defRPr/>
            </a:pPr>
            <a:r>
              <a:rPr lang="en-US" sz="2000" dirty="0" smtClean="0">
                <a:solidFill>
                  <a:schemeClr val="tx1">
                    <a:lumMod val="75000"/>
                    <a:lumOff val="25000"/>
                  </a:schemeClr>
                </a:solidFill>
              </a:rPr>
              <a:t>MS:</a:t>
            </a:r>
          </a:p>
          <a:p>
            <a:pPr marL="1085850" lvl="2">
              <a:buFont typeface="Arial" pitchFamily="34" charset="0"/>
              <a:buChar char="•"/>
              <a:defRPr/>
            </a:pPr>
            <a:r>
              <a:rPr lang="en-US" sz="1800" dirty="0" smtClean="0">
                <a:solidFill>
                  <a:schemeClr val="tx1">
                    <a:lumMod val="75000"/>
                    <a:lumOff val="25000"/>
                  </a:schemeClr>
                </a:solidFill>
              </a:rPr>
              <a:t>30-36 hours</a:t>
            </a:r>
          </a:p>
          <a:p>
            <a:pPr marL="1085850" lvl="2">
              <a:buFont typeface="Arial" pitchFamily="34" charset="0"/>
              <a:buChar char="•"/>
              <a:defRPr/>
            </a:pPr>
            <a:r>
              <a:rPr lang="en-US" sz="1800" dirty="0" smtClean="0">
                <a:solidFill>
                  <a:schemeClr val="tx1">
                    <a:lumMod val="75000"/>
                    <a:lumOff val="25000"/>
                  </a:schemeClr>
                </a:solidFill>
              </a:rPr>
              <a:t>Discipline focused</a:t>
            </a:r>
            <a:endParaRPr lang="en-US" sz="1800" dirty="0">
              <a:solidFill>
                <a:schemeClr val="tx1">
                  <a:lumMod val="75000"/>
                  <a:lumOff val="25000"/>
                </a:schemeClr>
              </a:solidFill>
            </a:endParaRPr>
          </a:p>
          <a:p>
            <a:pPr marL="685800" lvl="1">
              <a:buFont typeface="Arial" pitchFamily="34" charset="0"/>
              <a:buChar char="•"/>
              <a:defRPr/>
            </a:pPr>
            <a:r>
              <a:rPr lang="en-US" sz="2000" dirty="0" smtClean="0">
                <a:solidFill>
                  <a:schemeClr val="tx1">
                    <a:lumMod val="75000"/>
                    <a:lumOff val="25000"/>
                  </a:schemeClr>
                </a:solidFill>
              </a:rPr>
              <a:t>On campus courses traditionally offered once a week in the evenings (Monday – Thursday)</a:t>
            </a:r>
          </a:p>
          <a:p>
            <a:pPr marL="685800" lvl="1">
              <a:buFont typeface="Arial" pitchFamily="34" charset="0"/>
              <a:buChar char="•"/>
              <a:defRPr/>
            </a:pPr>
            <a:r>
              <a:rPr lang="en-US" sz="2000" dirty="0" smtClean="0">
                <a:solidFill>
                  <a:schemeClr val="tx1">
                    <a:lumMod val="75000"/>
                    <a:lumOff val="25000"/>
                  </a:schemeClr>
                </a:solidFill>
              </a:rPr>
              <a:t>Online options for all MBA core and some concentrations</a:t>
            </a:r>
          </a:p>
          <a:p>
            <a:pPr marL="685800" lvl="1">
              <a:buFont typeface="Arial" pitchFamily="34" charset="0"/>
              <a:buChar char="•"/>
              <a:defRPr/>
            </a:pPr>
            <a:r>
              <a:rPr lang="en-US" sz="2000" dirty="0" smtClean="0">
                <a:solidFill>
                  <a:schemeClr val="tx1">
                    <a:lumMod val="75000"/>
                    <a:lumOff val="25000"/>
                  </a:schemeClr>
                </a:solidFill>
              </a:rPr>
              <a:t>MS programs on campus with less online options</a:t>
            </a:r>
          </a:p>
          <a:p>
            <a:pPr marL="685800" lvl="1">
              <a:buFont typeface="Arial" pitchFamily="34" charset="0"/>
              <a:buChar char="•"/>
              <a:defRPr/>
            </a:pPr>
            <a:endParaRPr lang="en-US" sz="2000" dirty="0">
              <a:solidFill>
                <a:schemeClr val="tx1">
                  <a:lumMod val="75000"/>
                  <a:lumOff val="25000"/>
                </a:schemeClr>
              </a:solidFill>
            </a:endParaRPr>
          </a:p>
          <a:p>
            <a:pPr marL="400050" lvl="1" indent="0">
              <a:buNone/>
              <a:defRPr/>
            </a:pPr>
            <a:r>
              <a:rPr lang="en-US" sz="2000" b="1" dirty="0" smtClean="0">
                <a:solidFill>
                  <a:schemeClr val="tx1">
                    <a:lumMod val="75000"/>
                    <a:lumOff val="25000"/>
                  </a:schemeClr>
                </a:solidFill>
              </a:rPr>
              <a:t>If you have questions about class selections please feel free to see us after the presentation or set up an appointment with us the following week </a:t>
            </a: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050" dirty="0" smtClean="0">
              <a:solidFill>
                <a:schemeClr val="tx1">
                  <a:lumMod val="75000"/>
                  <a:lumOff val="25000"/>
                </a:schemeClr>
              </a:solidFill>
            </a:endParaRPr>
          </a:p>
          <a:p>
            <a:pPr marL="0" indent="0" fontAlgn="auto">
              <a:spcAft>
                <a:spcPts val="0"/>
              </a:spcAft>
              <a:buFont typeface="Arial" charset="0"/>
              <a:buNone/>
              <a:defRPr/>
            </a:pPr>
            <a:endParaRPr lang="en-US" sz="1050" dirty="0" smtClean="0">
              <a:solidFill>
                <a:schemeClr val="tx1">
                  <a:lumMod val="75000"/>
                  <a:lumOff val="25000"/>
                </a:schemeClr>
              </a:solidFill>
            </a:endParaRPr>
          </a:p>
          <a:p>
            <a:pPr marL="285750" indent="-285750" fontAlgn="auto">
              <a:spcAft>
                <a:spcPts val="0"/>
              </a:spcAft>
              <a:buFont typeface="Arial" panose="020B0604020202020204" pitchFamily="34" charset="0"/>
              <a:buChar char="•"/>
              <a:defRPr/>
            </a:pPr>
            <a:endParaRPr lang="en-US" sz="1600" dirty="0" smtClean="0">
              <a:solidFill>
                <a:schemeClr val="tx1">
                  <a:lumMod val="75000"/>
                  <a:lumOff val="25000"/>
                </a:schemeClr>
              </a:solidFill>
            </a:endParaRPr>
          </a:p>
          <a:p>
            <a:pPr fontAlgn="auto">
              <a:spcAft>
                <a:spcPts val="0"/>
              </a:spcAft>
              <a:buFont typeface="Arial" panose="020B0604020202020204" pitchFamily="34" charset="0"/>
              <a:buChar char="•"/>
              <a:defRPr/>
            </a:pPr>
            <a:endParaRPr lang="en-US"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400" dirty="0" smtClean="0">
            <a:solidFill>
              <a:srgbClr val="139A29"/>
            </a:solidFill>
            <a:latin typeface="Arial"/>
            <a:cs typeface="Aria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10949</TotalTime>
  <Words>975</Words>
  <Application>Microsoft Office PowerPoint</Application>
  <PresentationFormat>On-screen Show (4:3)</PresentationFormat>
  <Paragraphs>307</Paragraphs>
  <Slides>32</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Calibri (Body)</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MBP (My Business Plan)</vt:lpstr>
      <vt:lpstr>Services</vt:lpstr>
      <vt:lpstr>PowerPoint Presentation</vt:lpstr>
      <vt:lpstr>The New Eagle Careers powered by Handshake </vt:lpstr>
      <vt:lpstr>The New Eagle Careers powered by Handshake</vt:lpstr>
      <vt:lpstr>Career Connect</vt:lpstr>
      <vt:lpstr>PowerPoint Presentation</vt:lpstr>
      <vt:lpstr>PowerPoint Presentation</vt:lpstr>
      <vt:lpstr>PowerPoint Presentation</vt:lpstr>
    </vt:vector>
  </TitlesOfParts>
  <Company>UNT-College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Cengiz Capan</dc:creator>
  <cp:lastModifiedBy>Bernard, Natalie</cp:lastModifiedBy>
  <cp:revision>391</cp:revision>
  <cp:lastPrinted>2017-03-27T21:30:40Z</cp:lastPrinted>
  <dcterms:created xsi:type="dcterms:W3CDTF">2012-03-05T22:07:20Z</dcterms:created>
  <dcterms:modified xsi:type="dcterms:W3CDTF">2018-08-17T21:18:20Z</dcterms:modified>
</cp:coreProperties>
</file>